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33" r:id="rId3"/>
    <p:sldId id="339" r:id="rId4"/>
    <p:sldId id="335" r:id="rId5"/>
    <p:sldId id="256" r:id="rId6"/>
    <p:sldId id="340" r:id="rId7"/>
    <p:sldId id="338" r:id="rId8"/>
    <p:sldId id="349" r:id="rId9"/>
    <p:sldId id="337" r:id="rId10"/>
    <p:sldId id="336" r:id="rId11"/>
    <p:sldId id="259" r:id="rId12"/>
    <p:sldId id="264" r:id="rId13"/>
    <p:sldId id="282" r:id="rId14"/>
    <p:sldId id="265" r:id="rId15"/>
    <p:sldId id="267" r:id="rId16"/>
    <p:sldId id="258" r:id="rId17"/>
    <p:sldId id="270" r:id="rId18"/>
    <p:sldId id="272" r:id="rId19"/>
    <p:sldId id="271" r:id="rId20"/>
    <p:sldId id="266" r:id="rId21"/>
    <p:sldId id="325" r:id="rId22"/>
    <p:sldId id="287" r:id="rId23"/>
    <p:sldId id="285" r:id="rId24"/>
    <p:sldId id="313" r:id="rId25"/>
    <p:sldId id="286" r:id="rId26"/>
    <p:sldId id="261" r:id="rId27"/>
    <p:sldId id="262" r:id="rId28"/>
    <p:sldId id="263" r:id="rId29"/>
    <p:sldId id="268" r:id="rId30"/>
    <p:sldId id="260" r:id="rId31"/>
    <p:sldId id="269" r:id="rId32"/>
    <p:sldId id="276" r:id="rId33"/>
    <p:sldId id="290" r:id="rId34"/>
    <p:sldId id="291" r:id="rId35"/>
    <p:sldId id="292" r:id="rId36"/>
    <p:sldId id="294" r:id="rId37"/>
    <p:sldId id="293" r:id="rId38"/>
    <p:sldId id="329" r:id="rId39"/>
    <p:sldId id="273" r:id="rId40"/>
    <p:sldId id="274" r:id="rId41"/>
    <p:sldId id="288" r:id="rId42"/>
    <p:sldId id="283" r:id="rId43"/>
    <p:sldId id="284" r:id="rId44"/>
    <p:sldId id="289" r:id="rId45"/>
    <p:sldId id="277" r:id="rId46"/>
    <p:sldId id="278" r:id="rId47"/>
    <p:sldId id="279" r:id="rId48"/>
    <p:sldId id="280" r:id="rId49"/>
    <p:sldId id="281" r:id="rId50"/>
    <p:sldId id="295" r:id="rId51"/>
    <p:sldId id="341" r:id="rId52"/>
    <p:sldId id="297" r:id="rId53"/>
    <p:sldId id="343" r:id="rId54"/>
    <p:sldId id="344" r:id="rId55"/>
    <p:sldId id="345" r:id="rId56"/>
    <p:sldId id="346" r:id="rId57"/>
    <p:sldId id="347" r:id="rId58"/>
    <p:sldId id="342" r:id="rId59"/>
    <p:sldId id="348" r:id="rId60"/>
    <p:sldId id="298" r:id="rId61"/>
    <p:sldId id="301" r:id="rId62"/>
    <p:sldId id="326" r:id="rId63"/>
    <p:sldId id="309" r:id="rId64"/>
    <p:sldId id="310" r:id="rId65"/>
    <p:sldId id="324" r:id="rId66"/>
    <p:sldId id="323" r:id="rId67"/>
    <p:sldId id="307" r:id="rId68"/>
    <p:sldId id="303" r:id="rId69"/>
    <p:sldId id="311" r:id="rId70"/>
    <p:sldId id="300" r:id="rId71"/>
    <p:sldId id="304" r:id="rId72"/>
    <p:sldId id="317" r:id="rId73"/>
    <p:sldId id="318" r:id="rId74"/>
    <p:sldId id="299" r:id="rId75"/>
    <p:sldId id="302" r:id="rId76"/>
    <p:sldId id="305" r:id="rId77"/>
    <p:sldId id="308" r:id="rId78"/>
    <p:sldId id="314" r:id="rId79"/>
    <p:sldId id="328" r:id="rId80"/>
    <p:sldId id="319" r:id="rId81"/>
    <p:sldId id="320" r:id="rId82"/>
    <p:sldId id="312" r:id="rId83"/>
    <p:sldId id="315" r:id="rId84"/>
    <p:sldId id="316" r:id="rId85"/>
    <p:sldId id="327" r:id="rId86"/>
    <p:sldId id="331" r:id="rId87"/>
    <p:sldId id="332" r:id="rId88"/>
    <p:sldId id="330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C8DC346-F68B-46FF-BB0A-92ED404F1583}">
          <p14:sldIdLst>
            <p14:sldId id="334"/>
            <p14:sldId id="333"/>
            <p14:sldId id="339"/>
            <p14:sldId id="335"/>
            <p14:sldId id="256"/>
            <p14:sldId id="340"/>
            <p14:sldId id="338"/>
            <p14:sldId id="349"/>
            <p14:sldId id="337"/>
            <p14:sldId id="336"/>
            <p14:sldId id="259"/>
            <p14:sldId id="264"/>
            <p14:sldId id="282"/>
            <p14:sldId id="265"/>
            <p14:sldId id="267"/>
            <p14:sldId id="258"/>
            <p14:sldId id="270"/>
            <p14:sldId id="272"/>
            <p14:sldId id="271"/>
            <p14:sldId id="266"/>
            <p14:sldId id="325"/>
            <p14:sldId id="287"/>
            <p14:sldId id="285"/>
            <p14:sldId id="313"/>
            <p14:sldId id="286"/>
            <p14:sldId id="261"/>
            <p14:sldId id="262"/>
            <p14:sldId id="263"/>
            <p14:sldId id="268"/>
            <p14:sldId id="260"/>
            <p14:sldId id="269"/>
            <p14:sldId id="276"/>
            <p14:sldId id="290"/>
            <p14:sldId id="291"/>
            <p14:sldId id="292"/>
            <p14:sldId id="294"/>
            <p14:sldId id="293"/>
            <p14:sldId id="329"/>
            <p14:sldId id="273"/>
            <p14:sldId id="274"/>
            <p14:sldId id="288"/>
            <p14:sldId id="283"/>
            <p14:sldId id="284"/>
            <p14:sldId id="289"/>
            <p14:sldId id="277"/>
            <p14:sldId id="278"/>
            <p14:sldId id="279"/>
            <p14:sldId id="280"/>
            <p14:sldId id="281"/>
            <p14:sldId id="295"/>
            <p14:sldId id="341"/>
            <p14:sldId id="297"/>
            <p14:sldId id="343"/>
            <p14:sldId id="344"/>
            <p14:sldId id="345"/>
            <p14:sldId id="346"/>
            <p14:sldId id="347"/>
            <p14:sldId id="342"/>
            <p14:sldId id="348"/>
            <p14:sldId id="298"/>
            <p14:sldId id="301"/>
            <p14:sldId id="326"/>
            <p14:sldId id="309"/>
            <p14:sldId id="310"/>
            <p14:sldId id="324"/>
            <p14:sldId id="323"/>
            <p14:sldId id="307"/>
            <p14:sldId id="303"/>
            <p14:sldId id="311"/>
            <p14:sldId id="300"/>
            <p14:sldId id="304"/>
            <p14:sldId id="317"/>
            <p14:sldId id="318"/>
            <p14:sldId id="299"/>
            <p14:sldId id="302"/>
            <p14:sldId id="305"/>
            <p14:sldId id="308"/>
            <p14:sldId id="314"/>
            <p14:sldId id="328"/>
            <p14:sldId id="319"/>
            <p14:sldId id="320"/>
            <p14:sldId id="312"/>
            <p14:sldId id="315"/>
            <p14:sldId id="316"/>
            <p14:sldId id="327"/>
            <p14:sldId id="331"/>
            <p14:sldId id="332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9D3-124D-4029-86BC-C4725DE6B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FAD13-2659-4F14-BDBD-A3666756A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17E0-DBC3-4110-9E04-112B52C96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6BA3E-EE41-49A4-A8A2-9AD3E53D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6C90-EBD2-4A19-8FDE-AF2AE97F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7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9C6F-C1D6-42EB-9A5D-066EF28F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B56D0-0535-4BE8-AC1F-F2109D590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A5642-55BB-4728-8E9B-1E39FCB5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16A14-F659-4719-8E6C-797500F4B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26E21-55DA-40A6-A2E6-A153AB11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2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CF727-753F-4990-A4B0-131640134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59128-D295-40F7-BF73-B67D241B8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ECFFB-8CBB-4B80-85EA-C01F13CF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F8DE2-BA20-49F0-A83D-9D56483B9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DA4E-4ED3-4F28-84E1-0C3186D8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3C31-8ED7-45E3-BD5F-BB177914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DE25-446A-4340-BAB4-7B6AA4E5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E3248-58D6-4B32-ADCB-05AA87D1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994BC-D7AB-4BFF-83B5-A96D8246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8F4F5-2E51-4DDE-ABD8-FB4BB9D8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E8ED-45A2-4FB4-8526-C0F81312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C4FC7-A9E6-46DB-A110-4D47B06A0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C670-0DE9-4D67-A968-C3074972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6883F-483F-4B36-B079-362B6F83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6683B-5FA8-4EAD-9618-F671C76F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7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039C-1DF8-4793-B864-06D806DC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318D-477A-423C-B0D8-57C12B2AF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B70FC-7A15-45EB-87FC-B7C6B5E48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0F9EC-D3CF-467B-82CB-F3C1DD3C3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5DB55-F593-48C6-AC41-2A325509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B7AEF-067C-423F-BCA5-A0124EB5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6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5BBC-26AC-4DFD-80A6-C61458C6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E877D-2040-4193-A2E0-B3B57B3A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A416D-B2D7-4E20-96E6-DE7B1EF1B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01154-2350-4EF8-A8C5-77715939E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6DA18-9C2D-4954-A183-E46D2094E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D8F00-43C7-43BE-A5D8-53376294D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69478-C481-4DE9-ADB0-D9CA5969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E144B-4E7F-4EE0-B6C4-F7B0AFBB3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0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94C4-D86F-4264-9A87-7B40FDEA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C1E9-5FC7-4962-8E8C-C1672EC7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4E64F-5FA7-4922-99F2-8FD74EE0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4076C-73B0-45B8-8910-63816232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9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0B337-2B19-4443-90DA-C0D38BAC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B8C11-EA14-49E4-99CF-6BC56819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60DB3-4FE3-4C85-A555-A802446E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7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114C-18BB-4D41-9F05-CBFE0033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64FB2-6081-47FD-BBC7-BF313794C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C0ABF-C14E-4FDD-BCA7-D7EC109B4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07F96-6557-4DFF-9638-4DD65283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B36D8-1831-4581-8D36-478A1DA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4CF53-769B-45CA-882D-1411F3B7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45B7-43F5-4430-ABAC-730FA598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60884-1EBF-4C06-A0EA-75B083360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6D452-925C-431F-82A6-A3C4C0E37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86966-BFF3-41F5-A5DD-FD3EACA5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0D357-27F7-42DB-95AE-63BEACF5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A7C9C-7069-447D-B484-4D59070E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7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40A9D-7D97-4FC1-995C-6DFA511A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750BF-285A-4584-98CC-C34CEF36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C82DB-818B-4100-94DA-1F514C84D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241E5-25CB-4781-A6C3-DE4DA56580DC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F98E-40D0-4D63-BF99-E42730BFF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1231-8CA3-4519-A084-32E0C710D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B489F-A911-4981-8F68-2A56BB8BE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D:\MOVIES\ScanSnap%20SV600%20Automatic%20Page%20Turning_2.mp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file:///D:\MOVIES\Bookeye%204%20V2%20Semiautomatic%20Overhead%20Book%20Scanner.mp4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PROJECTS/AIScanner/scanning%20process.jpeg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PROJECTS/AIScanner/indexing_process.jpeg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PROJECTS/AIScanner/Viewing%20process.jpeg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PROJECTS/AIScanner/numbering_process.jpeg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PROJECTS/AIScanner/network_plan.jpeg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PROJECTS/AIScanner/server_backup.jpeg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file:///d:\movies\TRAILERS\The%20OPEX%20Falcon&#8482;%20High%20Speed%20High%20Volume%20Scanners.mp4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file:///d:\movies\The%20Falcon%20Document%20Scanning%20Workstation%20Demo.mp4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file:///D:\MOVIES\High%20Density%20Mobile%20Book%20Shelving%20Saves%20Library%20Storage%20Space.mp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hyperlink" Target="file:///D:\MOVIES\Electronic%20Shelving%20System%20in%20the%20Library%20-%20Compactus!.mp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file:///D:\MOVIES\High%20Density%20Mobile%20Book%20Shelving%20Saves%20Library%20Storage%20Space.mp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hyperlink" Target="file:///D:\MOVIES\Electronic%20Shelving%20System%20in%20the%20Library%20-%20Compactus!.mp4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927"/>
            <a:ext cx="9144000" cy="76629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Antasena</a:t>
            </a:r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 Metadata </a:t>
            </a:r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Selaras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EC733-954A-4CB7-B50F-C954BC19E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13645"/>
            <a:ext cx="9144000" cy="5164428"/>
          </a:xfrm>
        </p:spPr>
        <p:txBody>
          <a:bodyPr>
            <a:normAutofit/>
          </a:bodyPr>
          <a:lstStyle/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 Management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Arsip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/Documents 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Statis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Dinamis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 (re)Organize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Arsip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/Documents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lebih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cepat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Penyimpanan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arsip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Statis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baik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Penyimpanan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arsip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Dinamis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baik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Pengelompokkan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Arsip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/Documents yang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baik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Mengatur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Distribusi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Arsip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lebih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cepat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baik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Digitalization</a:t>
            </a:r>
          </a:p>
          <a:p>
            <a:pPr marL="342900" indent="-342900" algn="just">
              <a:buFontTx/>
              <a:buChar char="-"/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Keamaanan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akses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arsip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Konsultan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Maintenance</a:t>
            </a:r>
          </a:p>
          <a:p>
            <a:pPr marL="342900" indent="-342900" algn="just">
              <a:buFontTx/>
              <a:buChar char="-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Training</a:t>
            </a:r>
          </a:p>
          <a:p>
            <a:pPr marL="342900" indent="-342900" algn="just">
              <a:buFontTx/>
              <a:buChar char="-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2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Metadata Document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81354" y="1765495"/>
            <a:ext cx="1167618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92D050"/>
                </a:solidFill>
                <a:latin typeface="Bahnschrift Light" panose="020B0502040204020203" pitchFamily="34" charset="0"/>
              </a:rPr>
              <a:t>Document </a:t>
            </a:r>
            <a:r>
              <a:rPr lang="en-US" sz="6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jenis</a:t>
            </a:r>
            <a:r>
              <a:rPr lang="en-US" sz="6000" dirty="0">
                <a:solidFill>
                  <a:srgbClr val="92D050"/>
                </a:solidFill>
                <a:latin typeface="Bahnschrift Light" panose="020B0502040204020203" pitchFamily="34" charset="0"/>
              </a:rPr>
              <a:t> Surat :</a:t>
            </a:r>
          </a:p>
          <a:p>
            <a:pPr lvl="1"/>
            <a:r>
              <a:rPr lang="en-US" sz="6000" dirty="0">
                <a:solidFill>
                  <a:srgbClr val="92D050"/>
                </a:solidFill>
                <a:latin typeface="Bahnschrift Light" panose="020B0502040204020203" pitchFamily="34" charset="0"/>
              </a:rPr>
              <a:t>- </a:t>
            </a:r>
            <a:r>
              <a:rPr lang="en-US" sz="6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Nomor</a:t>
            </a:r>
            <a:r>
              <a:rPr lang="en-US" sz="6000" dirty="0">
                <a:solidFill>
                  <a:srgbClr val="92D050"/>
                </a:solidFill>
                <a:latin typeface="Bahnschrift Light" panose="020B0502040204020203" pitchFamily="34" charset="0"/>
              </a:rPr>
              <a:t> Surat</a:t>
            </a:r>
          </a:p>
          <a:p>
            <a:pPr lvl="1"/>
            <a:r>
              <a:rPr lang="en-US" sz="6000" dirty="0">
                <a:solidFill>
                  <a:srgbClr val="92D050"/>
                </a:solidFill>
                <a:latin typeface="Bahnschrift Light" panose="020B0502040204020203" pitchFamily="34" charset="0"/>
              </a:rPr>
              <a:t>- Kop Surat</a:t>
            </a:r>
          </a:p>
          <a:p>
            <a:pPr lvl="1"/>
            <a:r>
              <a:rPr lang="en-US" sz="6000" dirty="0">
                <a:solidFill>
                  <a:srgbClr val="92D050"/>
                </a:solidFill>
                <a:latin typeface="Bahnschrift Light" panose="020B0502040204020203" pitchFamily="34" charset="0"/>
              </a:rPr>
              <a:t>- </a:t>
            </a:r>
            <a:r>
              <a:rPr lang="en-US" sz="6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Perihal</a:t>
            </a:r>
            <a:endParaRPr lang="en-US" sz="6000" dirty="0">
              <a:solidFill>
                <a:srgbClr val="92D050"/>
              </a:solidFill>
              <a:latin typeface="Bahnschrift Light" panose="020B0502040204020203" pitchFamily="34" charset="0"/>
            </a:endParaRPr>
          </a:p>
          <a:p>
            <a:pPr lvl="1"/>
            <a:r>
              <a:rPr lang="en-US" sz="6000" dirty="0">
                <a:solidFill>
                  <a:srgbClr val="92D050"/>
                </a:solidFill>
                <a:latin typeface="Bahnschrift Light" panose="020B0502040204020203" pitchFamily="34" charset="0"/>
              </a:rPr>
              <a:t>- ?..</a:t>
            </a:r>
          </a:p>
          <a:p>
            <a:r>
              <a:rPr lang="en-US" sz="4000" dirty="0">
                <a:solidFill>
                  <a:srgbClr val="92D05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2271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57908" y="1294229"/>
            <a:ext cx="1167618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PROTOTYPE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rgbClr val="92D050"/>
              </a:solidFill>
              <a:latin typeface="Bahnschrift Light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“</a:t>
            </a:r>
            <a:r>
              <a:rPr kumimoji="0" lang="en-US" sz="60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aiScanner</a:t>
            </a:r>
            <a:r>
              <a:rPr kumimoji="0" lang="en-US" sz="60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92D050"/>
                </a:solidFill>
                <a:latin typeface="Bahnschrift Light" panose="020B0502040204020203" pitchFamily="34" charset="0"/>
              </a:rPr>
              <a:t>(Automatic Identified Document Scanner)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“</a:t>
            </a:r>
            <a:r>
              <a:rPr kumimoji="0" lang="en-US" sz="54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aiSearch</a:t>
            </a:r>
            <a:r>
              <a:rPr lang="en-US" sz="5400" dirty="0">
                <a:solidFill>
                  <a:srgbClr val="92D050"/>
                </a:solidFill>
                <a:latin typeface="Bahnschrift Light" panose="020B0502040204020203" pitchFamily="34" charset="0"/>
              </a:rPr>
              <a:t>”</a:t>
            </a:r>
          </a:p>
          <a:p>
            <a:pPr algn="ctr"/>
            <a:r>
              <a:rPr lang="en-US" sz="3600" dirty="0">
                <a:solidFill>
                  <a:srgbClr val="92D050"/>
                </a:solidFill>
                <a:latin typeface="Bahnschrift Light" panose="020B0502040204020203" pitchFamily="34" charset="0"/>
              </a:rPr>
              <a:t>(Automatic Identified Document Search)</a:t>
            </a:r>
          </a:p>
        </p:txBody>
      </p:sp>
    </p:spTree>
    <p:extLst>
      <p:ext uri="{BB962C8B-B14F-4D97-AF65-F5344CB8AC3E}">
        <p14:creationId xmlns:p14="http://schemas.microsoft.com/office/powerpoint/2010/main" val="72711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aiScanner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2700" dirty="0">
                <a:solidFill>
                  <a:srgbClr val="10AC04"/>
                </a:solidFill>
                <a:latin typeface="Bahnschrift Light" panose="020B0502040204020203" pitchFamily="34" charset="0"/>
              </a:rPr>
              <a:t>(plan)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81354" y="1765495"/>
            <a:ext cx="116761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m</a:t>
            </a: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engidentifikasi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jenis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document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memisahkan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jenis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document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mencari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data info yang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bisa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dijadikan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metadata</a:t>
            </a:r>
            <a:endParaRPr kumimoji="0" lang="en-US" sz="3200" b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 scanner ready </a:t>
            </a: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jika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object yang di </a:t>
            </a: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tempatkan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</a:t>
            </a: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depan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input camera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data info yang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telah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menjadi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metadata di-indexing dan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disimpan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ke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database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sebelum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masuk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ke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database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setelah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process indexing, data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akan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dicheck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kembali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</a:t>
            </a:r>
            <a:r>
              <a:rPr lang="en-US" sz="3200" dirty="0" err="1">
                <a:solidFill>
                  <a:srgbClr val="92D050"/>
                </a:solidFill>
                <a:latin typeface="Calibri" panose="020F0502020204030204"/>
              </a:rPr>
              <a:t>secara</a:t>
            </a: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 automatic</a:t>
            </a:r>
          </a:p>
        </p:txBody>
      </p:sp>
    </p:spTree>
    <p:extLst>
      <p:ext uri="{BB962C8B-B14F-4D97-AF65-F5344CB8AC3E}">
        <p14:creationId xmlns:p14="http://schemas.microsoft.com/office/powerpoint/2010/main" val="400866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aiScanner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2700" dirty="0">
                <a:solidFill>
                  <a:srgbClr val="10AC04"/>
                </a:solidFill>
                <a:latin typeface="Bahnschrift Light" panose="020B0502040204020203" pitchFamily="34" charset="0"/>
              </a:rPr>
              <a:t>(plan)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81354" y="1765495"/>
            <a:ext cx="1167618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Input 2400 dpi (common rate 300 – 1200 dpi)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Autofind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info as Metadata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Camera Input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Windows/Linux Operation System</a:t>
            </a: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92D050"/>
                </a:solidFill>
              </a:rPr>
              <a:t>Support Desktop Viewing/Search Engine</a:t>
            </a:r>
            <a:endParaRPr kumimoji="0" lang="en-US" sz="3200" b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Next: Support Android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Next: Support on Portable Device for single Jobs (</a:t>
            </a:r>
            <a:r>
              <a:rPr kumimoji="0" lang="en-US" sz="3200" b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RasberryPi</a:t>
            </a:r>
            <a:r>
              <a:rPr kumimoji="0" lang="en-US" sz="3200" b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Arduino = Robotic) and Integrated with camera</a:t>
            </a: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dirty="0">
                <a:solidFill>
                  <a:srgbClr val="92D050"/>
                </a:solidFill>
                <a:latin typeface="Calibri" panose="020F0502020204030204"/>
              </a:rPr>
              <a:t>Next: Support Website Viewing/Web Search Engine</a:t>
            </a:r>
            <a:endParaRPr kumimoji="0" lang="en-US" sz="3200" b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87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aiScanner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27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(requirement process scanning)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81354" y="1765495"/>
            <a:ext cx="116761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File Gambar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harus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High Resolution/Pixel (min 300 dpi)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“scanner yang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terbaik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mempunyai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resolution rata – rata 300 dpi min,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lebih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besar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nilai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dpi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gambar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semakin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jelas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zoom-in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tidak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pecah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72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Metadata Document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81354" y="1765495"/>
            <a:ext cx="1167618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Metadata document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jenis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‘Surat’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Nomor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Surat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Kop Surat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Perihal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?..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3268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837722"/>
            <a:ext cx="11676184" cy="17675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Detection Metadata Document Type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Bagaimana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aiscanner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mengidentifikasi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metadata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jenis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document yang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lainnya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selain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surat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?</a:t>
            </a:r>
            <a:b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</a:b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81354" y="1765495"/>
            <a:ext cx="1167618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How to detect others ?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?..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?...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?....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8A089-2C04-4B17-818C-F68BEAB8F585}"/>
              </a:ext>
            </a:extLst>
          </p:cNvPr>
          <p:cNvSpPr txBox="1"/>
          <p:nvPr/>
        </p:nvSpPr>
        <p:spPr>
          <a:xfrm>
            <a:off x="3812147" y="3157956"/>
            <a:ext cx="78174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RESEARCH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prstClr val="white"/>
                </a:solidFill>
                <a:latin typeface="Bahnschrift Light" panose="020B0502040204020203" pitchFamily="34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DEVEL</a:t>
            </a:r>
            <a:r>
              <a:rPr lang="en-US" sz="6000" dirty="0">
                <a:solidFill>
                  <a:prstClr val="white"/>
                </a:solidFill>
                <a:latin typeface="Bahnschrift Light" panose="020B0502040204020203" pitchFamily="34" charset="0"/>
              </a:rPr>
              <a:t>OPMENT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446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Detection Metadata Document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81354" y="1765495"/>
            <a:ext cx="116761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Bagaimana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meng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identifikasi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jenis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document yang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lainnya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selain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surat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?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Bagaimana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men-scanning document yang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jumlahnya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sangat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banyak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dengan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waktu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yang </a:t>
            </a:r>
            <a:r>
              <a:rPr lang="en-US" sz="4000" dirty="0" err="1">
                <a:solidFill>
                  <a:srgbClr val="92D050"/>
                </a:solidFill>
                <a:latin typeface="Bahnschrift Light" panose="020B0502040204020203" pitchFamily="34" charset="0"/>
              </a:rPr>
              <a:t>tidak</a:t>
            </a:r>
            <a:r>
              <a:rPr lang="en-US" sz="4000" dirty="0">
                <a:solidFill>
                  <a:srgbClr val="92D050"/>
                </a:solidFill>
                <a:latin typeface="Bahnschrift Light" panose="020B0502040204020203" pitchFamily="34" charset="0"/>
              </a:rPr>
              <a:t> lama 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2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6"/>
            <a:ext cx="11676184" cy="138120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Detection Metadata Document Type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(RESEARCH)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81354" y="1765495"/>
            <a:ext cx="1167618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How to detect others ?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Identified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jenis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–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jenis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document 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Apa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yang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menjadi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metadata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dari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jenis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document  (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nomor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document/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alamat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/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nama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document) 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Document lama yang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sudah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buram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 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- …?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96312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6"/>
            <a:ext cx="11676184" cy="31617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Detection Metadata Document Type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(solution)</a:t>
            </a:r>
            <a:b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</a:b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Bagaimana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menscanning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document yang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jumlahnya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sangat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banyak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dengan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waktu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yang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tidak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lama ?</a:t>
            </a:r>
            <a:br>
              <a:rPr lang="en-US" sz="2200" dirty="0">
                <a:solidFill>
                  <a:srgbClr val="92D050"/>
                </a:solidFill>
                <a:latin typeface="Bahnschrift Light" panose="020B0502040204020203" pitchFamily="34" charset="0"/>
              </a:rPr>
            </a:b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371506" y="3079140"/>
            <a:ext cx="116761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0" indent="-914400">
              <a:buFont typeface="+mj-lt"/>
              <a:buAutoNum type="arabicPeriod"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High </a:t>
            </a:r>
            <a:r>
              <a:rPr lang="en-US" sz="4800" dirty="0">
                <a:solidFill>
                  <a:srgbClr val="92D050"/>
                </a:solidFill>
                <a:latin typeface="Bahnschrift Light" panose="020B0502040204020203" pitchFamily="34" charset="0"/>
              </a:rPr>
              <a:t>dpi and High Speed Capture Scanner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74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927"/>
            <a:ext cx="9144000" cy="76629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Antasena</a:t>
            </a:r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 Metadata </a:t>
            </a:r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Selaras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EC733-954A-4CB7-B50F-C954BC19E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00011"/>
            <a:ext cx="9144000" cy="4778062"/>
          </a:xfrm>
        </p:spPr>
        <p:txBody>
          <a:bodyPr>
            <a:normAutofit fontScale="92500"/>
          </a:bodyPr>
          <a:lstStyle/>
          <a:p>
            <a:pPr algn="just"/>
            <a:r>
              <a:rPr lang="en-US" b="1" dirty="0">
                <a:highlight>
                  <a:srgbClr val="FF0000"/>
                </a:highlight>
              </a:rPr>
              <a:t>84115 - LEMBAGA PEMERINTAH NON KEMENTRIAN DENGAN TUGAS KHUSUS</a:t>
            </a:r>
            <a:r>
              <a:rPr lang="en-US" dirty="0">
                <a:highlight>
                  <a:srgbClr val="FFFF00"/>
                </a:highlight>
              </a:rPr>
              <a:t> -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mencakup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lembaga</a:t>
            </a:r>
            <a:r>
              <a:rPr lang="en-US" dirty="0">
                <a:highlight>
                  <a:srgbClr val="FFFF00"/>
                </a:highlight>
              </a:rPr>
              <a:t>/badan/</a:t>
            </a:r>
            <a:r>
              <a:rPr lang="en-US" dirty="0" err="1">
                <a:highlight>
                  <a:srgbClr val="FFFF00"/>
                </a:highlight>
              </a:rPr>
              <a:t>instansi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pemerintah</a:t>
            </a:r>
            <a:r>
              <a:rPr lang="en-US" dirty="0">
                <a:highlight>
                  <a:srgbClr val="FFFF00"/>
                </a:highlight>
              </a:rPr>
              <a:t> non </a:t>
            </a:r>
            <a:r>
              <a:rPr lang="en-US" dirty="0" err="1">
                <a:highlight>
                  <a:srgbClr val="FFFF00"/>
                </a:highlight>
              </a:rPr>
              <a:t>kementerian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dengan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tugas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khusus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serta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kesekretariatannya</a:t>
            </a:r>
            <a:r>
              <a:rPr lang="en-US" dirty="0">
                <a:highlight>
                  <a:srgbClr val="FFFF00"/>
                </a:highlight>
              </a:rPr>
              <a:t>, yang </a:t>
            </a:r>
            <a:r>
              <a:rPr lang="en-US" dirty="0" err="1">
                <a:highlight>
                  <a:srgbClr val="FFFF00"/>
                </a:highlight>
              </a:rPr>
              <a:t>mempunyai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kewajiban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membantu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kelancaran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penyelenggaraan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pemerintahan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seperti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Arsip</a:t>
            </a:r>
            <a:r>
              <a:rPr lang="en-US" dirty="0">
                <a:highlight>
                  <a:srgbClr val="FFFF00"/>
                </a:highlight>
              </a:rPr>
              <a:t> Nasional, BAKN, LAN, BKKBN, LIPI, Lembaga Sandi Negara, BPS, </a:t>
            </a:r>
            <a:r>
              <a:rPr lang="en-US" dirty="0" err="1">
                <a:highlight>
                  <a:srgbClr val="FFFF00"/>
                </a:highlight>
              </a:rPr>
              <a:t>Otoritas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Jasa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Keuangan</a:t>
            </a:r>
            <a:r>
              <a:rPr lang="en-US" dirty="0">
                <a:highlight>
                  <a:srgbClr val="FFFF00"/>
                </a:highlight>
              </a:rPr>
              <a:t>, dan </a:t>
            </a:r>
            <a:r>
              <a:rPr lang="en-US" dirty="0" err="1">
                <a:highlight>
                  <a:srgbClr val="FFFF00"/>
                </a:highlight>
              </a:rPr>
              <a:t>lainnya</a:t>
            </a:r>
            <a:endParaRPr lang="en-US" dirty="0">
              <a:highlight>
                <a:srgbClr val="FFFF00"/>
              </a:highlight>
            </a:endParaRPr>
          </a:p>
          <a:p>
            <a:pPr algn="just"/>
            <a:r>
              <a:rPr lang="en-US" b="1" dirty="0">
                <a:highlight>
                  <a:srgbClr val="FF0000"/>
                </a:highlight>
              </a:rPr>
              <a:t>91011 - PERPUSTAKAAN DAN ARSIP PEMERINTAH</a:t>
            </a:r>
            <a:r>
              <a:rPr lang="en-US" dirty="0">
                <a:highlight>
                  <a:srgbClr val="FFFF00"/>
                </a:highlight>
              </a:rPr>
              <a:t> -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mencakup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pemerintah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berkaitan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dengan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perpustakaan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kearsipan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tidak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tergabung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dalam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suatu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lembaga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pendidikan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lembaga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kebudayaan</a:t>
            </a:r>
            <a:r>
              <a:rPr lang="en-US" dirty="0">
                <a:highlight>
                  <a:srgbClr val="FFFF00"/>
                </a:highlight>
              </a:rPr>
              <a:t> lain. </a:t>
            </a:r>
            <a:r>
              <a:rPr lang="en-US" dirty="0" err="1">
                <a:highlight>
                  <a:srgbClr val="FFFF00"/>
                </a:highlight>
              </a:rPr>
              <a:t>Kegiatannya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mencakup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pengorganisasian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dari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sebuah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koleksi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baik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khusus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tidak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pembuatan</a:t>
            </a:r>
            <a:r>
              <a:rPr lang="en-US" dirty="0">
                <a:highlight>
                  <a:srgbClr val="FFFF00"/>
                </a:highlight>
              </a:rPr>
              <a:t> daftar </a:t>
            </a:r>
            <a:r>
              <a:rPr lang="en-US" dirty="0" err="1">
                <a:highlight>
                  <a:srgbClr val="FFFF00"/>
                </a:highlight>
              </a:rPr>
              <a:t>nama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katalog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dari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koleksi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peminjaman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penyimpanan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buku</a:t>
            </a:r>
            <a:r>
              <a:rPr lang="en-US" dirty="0">
                <a:highlight>
                  <a:srgbClr val="FFFF00"/>
                </a:highlight>
              </a:rPr>
              <a:t>, peta, </a:t>
            </a:r>
            <a:r>
              <a:rPr lang="en-US" dirty="0" err="1">
                <a:highlight>
                  <a:srgbClr val="FFFF00"/>
                </a:highlight>
              </a:rPr>
              <a:t>majalah</a:t>
            </a:r>
            <a:r>
              <a:rPr lang="en-US" dirty="0">
                <a:highlight>
                  <a:srgbClr val="FFFF00"/>
                </a:highlight>
              </a:rPr>
              <a:t>, film, </a:t>
            </a:r>
            <a:r>
              <a:rPr lang="en-US" dirty="0" err="1">
                <a:highlight>
                  <a:srgbClr val="FFFF00"/>
                </a:highlight>
              </a:rPr>
              <a:t>rekaman</a:t>
            </a:r>
            <a:r>
              <a:rPr lang="en-US" dirty="0">
                <a:highlight>
                  <a:srgbClr val="FFFF00"/>
                </a:highlight>
              </a:rPr>
              <a:t>, pita (</a:t>
            </a:r>
            <a:r>
              <a:rPr lang="en-US" dirty="0" err="1">
                <a:highlight>
                  <a:srgbClr val="FFFF00"/>
                </a:highlight>
              </a:rPr>
              <a:t>kaset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karya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seni</a:t>
            </a:r>
            <a:r>
              <a:rPr lang="en-US" dirty="0">
                <a:highlight>
                  <a:srgbClr val="FFFF00"/>
                </a:highlight>
              </a:rPr>
              <a:t> dan lain-lain,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pencarian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kembali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dokumen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dengan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tujuan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untuk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memenuhi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kebutuhan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informasi</a:t>
            </a:r>
            <a:r>
              <a:rPr lang="en-US" dirty="0">
                <a:highlight>
                  <a:srgbClr val="FFFF00"/>
                </a:highlight>
              </a:rPr>
              <a:t> dan lain </a:t>
            </a:r>
            <a:r>
              <a:rPr lang="en-US" dirty="0" err="1">
                <a:highlight>
                  <a:srgbClr val="FFFF00"/>
                </a:highlight>
              </a:rPr>
              <a:t>sebagainya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perpustakaan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penyedia</a:t>
            </a:r>
            <a:r>
              <a:rPr lang="en-US" dirty="0">
                <a:highlight>
                  <a:srgbClr val="FFFF00"/>
                </a:highlight>
              </a:rPr>
              <a:t> photo dan </a:t>
            </a:r>
            <a:r>
              <a:rPr lang="en-US" dirty="0" err="1">
                <a:highlight>
                  <a:srgbClr val="FFFF00"/>
                </a:highlight>
              </a:rPr>
              <a:t>pelayanan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lainnya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4051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Contoh</a:t>
            </a:r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: Scanner High dpi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81354" y="1765495"/>
            <a:ext cx="1167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F8D3AFF7-A830-4A90-9623-9427E83EB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7" y="1765495"/>
            <a:ext cx="4876800" cy="3267075"/>
          </a:xfrm>
          <a:prstGeom prst="rect">
            <a:avLst/>
          </a:prstGeom>
        </p:spPr>
      </p:pic>
      <p:pic>
        <p:nvPicPr>
          <p:cNvPr id="5" name="Picture 4">
            <a:hlinkClick r:id="rId4" action="ppaction://hlinkfile"/>
            <a:extLst>
              <a:ext uri="{FF2B5EF4-FFF2-40B4-BE49-F238E27FC236}">
                <a16:creationId xmlns:a16="http://schemas.microsoft.com/office/drawing/2014/main" id="{7CC6A700-CB44-4179-A764-B1F406C09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737" y="1349011"/>
            <a:ext cx="4876800" cy="5159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F01B1-4F51-4D32-A05A-54347A2D1AA3}"/>
              </a:ext>
            </a:extLst>
          </p:cNvPr>
          <p:cNvSpPr txBox="1"/>
          <p:nvPr/>
        </p:nvSpPr>
        <p:spPr>
          <a:xfrm>
            <a:off x="352022" y="5378164"/>
            <a:ext cx="52082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Bahnschrift Light" panose="020B0502040204020203" pitchFamily="34" charset="0"/>
              </a:rPr>
              <a:t>    USB Interface</a:t>
            </a:r>
          </a:p>
          <a:p>
            <a:r>
              <a:rPr lang="en-US" sz="1600" dirty="0">
                <a:solidFill>
                  <a:srgbClr val="FFFF00"/>
                </a:solidFill>
                <a:latin typeface="Bahnschrift Light" panose="020B0502040204020203" pitchFamily="34" charset="0"/>
              </a:rPr>
              <a:t>    3 Seconds Per Page = 15 Minutes Per 300 Page</a:t>
            </a:r>
          </a:p>
          <a:p>
            <a:r>
              <a:rPr lang="en-US" sz="1600" dirty="0">
                <a:solidFill>
                  <a:srgbClr val="FFFF00"/>
                </a:solidFill>
                <a:latin typeface="Bahnschrift Light" panose="020B0502040204020203" pitchFamily="34" charset="0"/>
              </a:rPr>
              <a:t>    300 x 600 dpi Printing</a:t>
            </a:r>
          </a:p>
          <a:p>
            <a:r>
              <a:rPr lang="en-US" sz="1600" dirty="0">
                <a:solidFill>
                  <a:srgbClr val="FFFF00"/>
                </a:solidFill>
                <a:latin typeface="Bahnschrift Light" panose="020B0502040204020203" pitchFamily="34" charset="0"/>
              </a:rPr>
              <a:t>    </a:t>
            </a:r>
            <a:r>
              <a:rPr lang="en-US" sz="1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Handly</a:t>
            </a:r>
            <a:r>
              <a:rPr lang="en-US" sz="1600" dirty="0">
                <a:solidFill>
                  <a:srgbClr val="FFFF00"/>
                </a:solidFill>
                <a:latin typeface="Bahnschrift Light" panose="020B0502040204020203" pitchFamily="34" charset="0"/>
              </a:rPr>
              <a:t> Portable</a:t>
            </a:r>
          </a:p>
          <a:p>
            <a:r>
              <a:rPr lang="en-US" sz="1600" dirty="0">
                <a:solidFill>
                  <a:srgbClr val="FFFF00"/>
                </a:solidFill>
                <a:latin typeface="Bahnschrift Light" panose="020B0502040204020203" pitchFamily="34" charset="0"/>
              </a:rPr>
              <a:t>			</a:t>
            </a:r>
            <a:r>
              <a:rPr lang="en-US" sz="1400" dirty="0">
                <a:solidFill>
                  <a:srgbClr val="FFFF00"/>
                </a:solidFill>
              </a:rPr>
              <a:t>$506.00 + $273.10 Shipping </a:t>
            </a:r>
            <a:endParaRPr lang="en-US" sz="12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B75C0-B1BC-4734-BD10-5595792BA386}"/>
              </a:ext>
            </a:extLst>
          </p:cNvPr>
          <p:cNvSpPr txBox="1"/>
          <p:nvPr/>
        </p:nvSpPr>
        <p:spPr>
          <a:xfrm>
            <a:off x="8731876" y="6550223"/>
            <a:ext cx="1262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</a:rPr>
              <a:t>$16,990.00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3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492567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jangan</a:t>
            </a:r>
            <a:r>
              <a:rPr lang="en-US" sz="32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menggunakan</a:t>
            </a:r>
            <a:r>
              <a:rPr lang="en-US" sz="3200" dirty="0">
                <a:solidFill>
                  <a:srgbClr val="10AC04"/>
                </a:solidFill>
                <a:latin typeface="Bahnschrift Light" panose="020B0502040204020203" pitchFamily="34" charset="0"/>
              </a:rPr>
              <a:t> scanner </a:t>
            </a:r>
            <a:r>
              <a:rPr lang="en-US" sz="32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ini</a:t>
            </a:r>
            <a:r>
              <a:rPr lang="en-US" sz="32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untuk</a:t>
            </a:r>
            <a:r>
              <a:rPr lang="en-US" sz="32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32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r>
              <a:rPr lang="en-US" sz="3200" dirty="0">
                <a:solidFill>
                  <a:srgbClr val="10AC04"/>
                </a:solidFill>
                <a:latin typeface="Bahnschrift Light" panose="020B0502040204020203" pitchFamily="34" charset="0"/>
              </a:rPr>
              <a:t>/document </a:t>
            </a:r>
            <a:r>
              <a:rPr lang="en-US" sz="32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statis</a:t>
            </a:r>
            <a:endParaRPr lang="en-US" sz="32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6561758" y="1765495"/>
            <a:ext cx="53957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panas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dari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scanner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dapat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merusak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tinta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dan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molekul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kertas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arsip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statis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Semi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sz="2000" i="1" dirty="0" err="1">
                <a:solidFill>
                  <a:srgbClr val="92D050"/>
                </a:solidFill>
                <a:latin typeface="Bahnschrift SemiLight" panose="020B0502040204020203" pitchFamily="34" charset="0"/>
              </a:rPr>
              <a:t>dapat</a:t>
            </a:r>
            <a:r>
              <a:rPr lang="en-US" sz="2000" i="1" dirty="0">
                <a:solidFill>
                  <a:srgbClr val="92D05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i="1" dirty="0" err="1">
                <a:solidFill>
                  <a:srgbClr val="92D050"/>
                </a:solidFill>
                <a:latin typeface="Bahnschrift SemiLight" panose="020B0502040204020203" pitchFamily="34" charset="0"/>
              </a:rPr>
              <a:t>membuat</a:t>
            </a:r>
            <a:r>
              <a:rPr lang="en-US" sz="2000" i="1" dirty="0">
                <a:solidFill>
                  <a:srgbClr val="92D05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i="1" dirty="0" err="1">
                <a:solidFill>
                  <a:srgbClr val="92D050"/>
                </a:solidFill>
                <a:latin typeface="Bahnschrift SemiLight" panose="020B0502040204020203" pitchFamily="34" charset="0"/>
              </a:rPr>
              <a:t>kertas</a:t>
            </a:r>
            <a:r>
              <a:rPr lang="en-US" sz="2000" i="1" dirty="0">
                <a:solidFill>
                  <a:srgbClr val="92D05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i="1" dirty="0" err="1">
                <a:solidFill>
                  <a:srgbClr val="92D050"/>
                </a:solidFill>
                <a:latin typeface="Bahnschrift SemiLight" panose="020B0502040204020203" pitchFamily="34" charset="0"/>
              </a:rPr>
              <a:t>terlipat</a:t>
            </a:r>
            <a:r>
              <a:rPr lang="en-US" sz="2000" i="1" dirty="0">
                <a:solidFill>
                  <a:srgbClr val="92D050"/>
                </a:solidFill>
                <a:latin typeface="Bahnschrift SemiLight" panose="020B0502040204020203" pitchFamily="34" charset="0"/>
              </a:rPr>
              <a:t> dan </a:t>
            </a:r>
            <a:r>
              <a:rPr lang="en-US" sz="2000" i="1" dirty="0" err="1">
                <a:solidFill>
                  <a:srgbClr val="92D050"/>
                </a:solidFill>
                <a:latin typeface="Bahnschrift SemiLight" panose="020B0502040204020203" pitchFamily="34" charset="0"/>
              </a:rPr>
              <a:t>bergelombang</a:t>
            </a:r>
            <a:r>
              <a:rPr lang="en-US" sz="2000" i="1" dirty="0">
                <a:solidFill>
                  <a:srgbClr val="92D050"/>
                </a:solidFill>
                <a:latin typeface="Bahnschrift SemiLight" panose="020B0502040204020203" pitchFamily="34" charset="0"/>
              </a:rPr>
              <a:t>, </a:t>
            </a:r>
            <a:r>
              <a:rPr lang="en-US" sz="2000" i="1" dirty="0" err="1">
                <a:solidFill>
                  <a:srgbClr val="92D050"/>
                </a:solidFill>
                <a:latin typeface="Bahnschrift SemiLight" panose="020B0502040204020203" pitchFamily="34" charset="0"/>
              </a:rPr>
              <a:t>mengkerut</a:t>
            </a:r>
            <a:endParaRPr lang="en-US" sz="2000" i="1" dirty="0">
              <a:solidFill>
                <a:srgbClr val="92D050"/>
              </a:solidFill>
              <a:latin typeface="Bahnschrift Semi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sangat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tidak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disarankan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untuk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document/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arsip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statis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Semi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sz="2000" i="1" dirty="0">
                <a:solidFill>
                  <a:srgbClr val="92D050"/>
                </a:solidFill>
                <a:latin typeface="Bahnschrift SemiLight" panose="020B0502040204020203" pitchFamily="34" charset="0"/>
              </a:rPr>
              <a:t>process scanner yang lama dan </a:t>
            </a:r>
            <a:r>
              <a:rPr lang="en-US" sz="2000" i="1" dirty="0" err="1">
                <a:solidFill>
                  <a:srgbClr val="92D050"/>
                </a:solidFill>
                <a:latin typeface="Bahnschrift SemiLight" panose="020B0502040204020203" pitchFamily="34" charset="0"/>
              </a:rPr>
              <a:t>lambat</a:t>
            </a:r>
            <a:endParaRPr lang="en-US" sz="2000" i="1" dirty="0">
              <a:solidFill>
                <a:srgbClr val="92D050"/>
              </a:solidFill>
              <a:latin typeface="Bahnschrift Semi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SemiLight" panose="020B0502040204020203" pitchFamily="34" charset="0"/>
              </a:rPr>
              <a:t>ra</a:t>
            </a:r>
            <a:r>
              <a:rPr lang="en-US" sz="2000" i="1" dirty="0">
                <a:solidFill>
                  <a:srgbClr val="92D050"/>
                </a:solidFill>
                <a:latin typeface="Bahnschrift SemiLight" panose="020B0502040204020203" pitchFamily="34" charset="0"/>
              </a:rPr>
              <a:t>ta – rata </a:t>
            </a:r>
            <a:r>
              <a:rPr lang="en-US" sz="2000" i="1" dirty="0" err="1">
                <a:solidFill>
                  <a:srgbClr val="92D050"/>
                </a:solidFill>
                <a:latin typeface="Bahnschrift SemiLight" panose="020B0502040204020203" pitchFamily="34" charset="0"/>
              </a:rPr>
              <a:t>kurang</a:t>
            </a:r>
            <a:r>
              <a:rPr lang="en-US" sz="2000" i="1" dirty="0">
                <a:solidFill>
                  <a:srgbClr val="92D050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i="1" dirty="0" err="1">
                <a:solidFill>
                  <a:srgbClr val="92D050"/>
                </a:solidFill>
                <a:latin typeface="Bahnschrift SemiLight" panose="020B0502040204020203" pitchFamily="34" charset="0"/>
              </a:rPr>
              <a:t>dari</a:t>
            </a:r>
            <a:r>
              <a:rPr lang="en-US" sz="2000" i="1" dirty="0">
                <a:solidFill>
                  <a:srgbClr val="92D050"/>
                </a:solidFill>
                <a:latin typeface="Bahnschrift SemiLight" panose="020B0502040204020203" pitchFamily="34" charset="0"/>
              </a:rPr>
              <a:t> 300 dpi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SemiLight" panose="020B0502040204020203" pitchFamily="34" charset="0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3352B-E1E3-41B7-81B6-433E2DC1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45" y="1765495"/>
            <a:ext cx="5816153" cy="407615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3D6245-2406-431F-9511-D930578AED02}"/>
              </a:ext>
            </a:extLst>
          </p:cNvPr>
          <p:cNvCxnSpPr>
            <a:cxnSpLocks/>
          </p:cNvCxnSpPr>
          <p:nvPr/>
        </p:nvCxnSpPr>
        <p:spPr>
          <a:xfrm>
            <a:off x="863940" y="2405174"/>
            <a:ext cx="4847544" cy="3054474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E1BB03-B9F5-4A95-A714-752E46D6A7D0}"/>
              </a:ext>
            </a:extLst>
          </p:cNvPr>
          <p:cNvCxnSpPr>
            <a:cxnSpLocks/>
          </p:cNvCxnSpPr>
          <p:nvPr/>
        </p:nvCxnSpPr>
        <p:spPr>
          <a:xfrm flipV="1">
            <a:off x="745605" y="2226252"/>
            <a:ext cx="4965879" cy="3233396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6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jitsu ScanSnap SV600 A3 Colour Document Scanner">
            <a:hlinkClick r:id="" action="ppaction://media"/>
            <a:extLst>
              <a:ext uri="{FF2B5EF4-FFF2-40B4-BE49-F238E27FC236}">
                <a16:creationId xmlns:a16="http://schemas.microsoft.com/office/drawing/2014/main" id="{F8E60D40-FDA9-4962-9282-BBFB52C3E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5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6"/>
            <a:ext cx="11676184" cy="31617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Detection Metadata Document Type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(solution)</a:t>
            </a:r>
            <a:b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</a:b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Bagaimana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aiscanner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menscanning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document yang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jumlahnya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sangat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banyak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dengan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cepat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dan document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dengan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ukuran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lebih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besar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dari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ukuran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A3 ?</a:t>
            </a:r>
            <a:br>
              <a:rPr lang="en-US" sz="2200" dirty="0">
                <a:solidFill>
                  <a:srgbClr val="92D050"/>
                </a:solidFill>
                <a:latin typeface="Bahnschrift Light" panose="020B0502040204020203" pitchFamily="34" charset="0"/>
              </a:rPr>
            </a:b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371506" y="3079140"/>
            <a:ext cx="1167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High Quality Camera Photo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3FAB7-8AA1-4444-8C73-5B71567B7157}"/>
              </a:ext>
            </a:extLst>
          </p:cNvPr>
          <p:cNvSpPr txBox="1"/>
          <p:nvPr/>
        </p:nvSpPr>
        <p:spPr>
          <a:xfrm>
            <a:off x="734096" y="4932608"/>
            <a:ext cx="2601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FFF00"/>
                </a:solidFill>
              </a:rPr>
              <a:t>aiScanner</a:t>
            </a:r>
            <a:endParaRPr lang="en-US" sz="48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89A27-C488-43F4-9290-C6DB5C4E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839" y="4780807"/>
            <a:ext cx="1949038" cy="1084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8E8D5-A9C8-47B5-8469-32002B3E2D0E}"/>
              </a:ext>
            </a:extLst>
          </p:cNvPr>
          <p:cNvSpPr txBox="1"/>
          <p:nvPr/>
        </p:nvSpPr>
        <p:spPr>
          <a:xfrm>
            <a:off x="4725839" y="5871522"/>
            <a:ext cx="20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quality camera</a:t>
            </a: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F82F5D93-92FC-4B8A-98E2-C2560855DA1C}"/>
              </a:ext>
            </a:extLst>
          </p:cNvPr>
          <p:cNvSpPr/>
          <p:nvPr/>
        </p:nvSpPr>
        <p:spPr>
          <a:xfrm>
            <a:off x="3759923" y="5074941"/>
            <a:ext cx="540913" cy="546329"/>
          </a:xfrm>
          <a:prstGeom prst="mathPlus">
            <a:avLst/>
          </a:prstGeom>
          <a:solidFill>
            <a:srgbClr val="10AC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2CFAA84E-7298-41EB-A4A6-B593C65800C1}"/>
              </a:ext>
            </a:extLst>
          </p:cNvPr>
          <p:cNvSpPr/>
          <p:nvPr/>
        </p:nvSpPr>
        <p:spPr>
          <a:xfrm>
            <a:off x="6816190" y="5155630"/>
            <a:ext cx="669701" cy="334850"/>
          </a:xfrm>
          <a:prstGeom prst="mathEqual">
            <a:avLst/>
          </a:prstGeom>
          <a:solidFill>
            <a:srgbClr val="10AC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DD984-0D7E-4EC7-B64B-D645A97905BE}"/>
              </a:ext>
            </a:extLst>
          </p:cNvPr>
          <p:cNvSpPr txBox="1"/>
          <p:nvPr/>
        </p:nvSpPr>
        <p:spPr>
          <a:xfrm>
            <a:off x="7627204" y="4626338"/>
            <a:ext cx="442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1 Second per page / sheet</a:t>
            </a:r>
          </a:p>
        </p:txBody>
      </p:sp>
    </p:spTree>
    <p:extLst>
      <p:ext uri="{BB962C8B-B14F-4D97-AF65-F5344CB8AC3E}">
        <p14:creationId xmlns:p14="http://schemas.microsoft.com/office/powerpoint/2010/main" val="232121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6"/>
            <a:ext cx="11676184" cy="316171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Detection Metadata Document Type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(best solution plan)</a:t>
            </a:r>
            <a:b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</a:b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Bagaimana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aiscanner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menscanning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document yang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jumlahnya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sangat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banyak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dengan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cepat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dan document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dengan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ukuran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lebih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besar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dari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31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ukuran</a:t>
            </a:r>
            <a:r>
              <a:rPr lang="en-US" sz="31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" panose="020B0502040204020203" pitchFamily="34" charset="0"/>
              </a:rPr>
              <a:t> A3 ?</a:t>
            </a:r>
            <a:br>
              <a:rPr lang="en-US" sz="2200" dirty="0">
                <a:solidFill>
                  <a:srgbClr val="92D050"/>
                </a:solidFill>
                <a:latin typeface="Bahnschrift Light" panose="020B0502040204020203" pitchFamily="34" charset="0"/>
              </a:rPr>
            </a:br>
            <a:endParaRPr lang="en-US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371506" y="3079140"/>
            <a:ext cx="116761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High Quality &amp; High Speed Camera Photo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3FAB7-8AA1-4444-8C73-5B71567B7157}"/>
              </a:ext>
            </a:extLst>
          </p:cNvPr>
          <p:cNvSpPr txBox="1"/>
          <p:nvPr/>
        </p:nvSpPr>
        <p:spPr>
          <a:xfrm>
            <a:off x="734096" y="4932608"/>
            <a:ext cx="2601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FFF00"/>
                </a:solidFill>
              </a:rPr>
              <a:t>aiScanner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E8D5-A9C8-47B5-8469-32002B3E2D0E}"/>
              </a:ext>
            </a:extLst>
          </p:cNvPr>
          <p:cNvSpPr txBox="1"/>
          <p:nvPr/>
        </p:nvSpPr>
        <p:spPr>
          <a:xfrm>
            <a:off x="4610894" y="5871522"/>
            <a:ext cx="203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speed camera</a:t>
            </a: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F82F5D93-92FC-4B8A-98E2-C2560855DA1C}"/>
              </a:ext>
            </a:extLst>
          </p:cNvPr>
          <p:cNvSpPr/>
          <p:nvPr/>
        </p:nvSpPr>
        <p:spPr>
          <a:xfrm>
            <a:off x="3759923" y="5074941"/>
            <a:ext cx="540913" cy="546329"/>
          </a:xfrm>
          <a:prstGeom prst="mathPlus">
            <a:avLst/>
          </a:prstGeom>
          <a:solidFill>
            <a:srgbClr val="10AC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2CFAA84E-7298-41EB-A4A6-B593C65800C1}"/>
              </a:ext>
            </a:extLst>
          </p:cNvPr>
          <p:cNvSpPr/>
          <p:nvPr/>
        </p:nvSpPr>
        <p:spPr>
          <a:xfrm>
            <a:off x="6816190" y="5155630"/>
            <a:ext cx="669701" cy="334850"/>
          </a:xfrm>
          <a:prstGeom prst="mathEqual">
            <a:avLst/>
          </a:prstGeom>
          <a:solidFill>
            <a:srgbClr val="10AC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DD984-0D7E-4EC7-B64B-D645A97905BE}"/>
              </a:ext>
            </a:extLst>
          </p:cNvPr>
          <p:cNvSpPr txBox="1"/>
          <p:nvPr/>
        </p:nvSpPr>
        <p:spPr>
          <a:xfrm>
            <a:off x="7627204" y="4626338"/>
            <a:ext cx="442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0.7 second per page /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E4E0C-2A0E-465A-9F36-50173027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894" y="4514946"/>
            <a:ext cx="1895238" cy="13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6"/>
            <a:ext cx="11676184" cy="621356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92D050"/>
                </a:solidFill>
                <a:latin typeface="Bahnschrift Light" panose="020B0502040204020203" pitchFamily="34" charset="0"/>
              </a:rPr>
              <a:t>High Speed &amp; High Quality Camera Photo</a:t>
            </a:r>
            <a:endParaRPr lang="en-US" sz="138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5393-0E2C-4481-86F7-454ED3CE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717" y="1131584"/>
            <a:ext cx="3729222" cy="2103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58C4F6-8BBB-4106-9B07-AD8FB953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4" y="1131584"/>
            <a:ext cx="2620363" cy="2096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72EA73-0C90-45B3-8A8C-82576A06A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087" y="1131585"/>
            <a:ext cx="1914662" cy="2096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7C7C79-BCB9-43DB-A23C-E79683127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54" y="3470816"/>
            <a:ext cx="5285714" cy="2876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D27C67-CEC4-46F5-AA96-0DE787285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939" y="1131584"/>
            <a:ext cx="2813138" cy="2103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364E61-4C62-49D1-A12F-F7B837368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675" y="3470816"/>
            <a:ext cx="3831902" cy="31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1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9BD085-FD19-4789-A580-627C5C171DEC}"/>
              </a:ext>
            </a:extLst>
          </p:cNvPr>
          <p:cNvSpPr txBox="1"/>
          <p:nvPr/>
        </p:nvSpPr>
        <p:spPr>
          <a:xfrm>
            <a:off x="257908" y="1134430"/>
            <a:ext cx="11676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92D050"/>
                </a:solidFill>
                <a:latin typeface="Bahnschrift Light" panose="020B0502040204020203" pitchFamily="34" charset="0"/>
              </a:rPr>
              <a:t>What is needed for How to detect others ? :</a:t>
            </a:r>
          </a:p>
          <a:p>
            <a:pPr lvl="1" algn="ctr"/>
            <a:r>
              <a:rPr lang="en-US" sz="4800" dirty="0">
                <a:solidFill>
                  <a:srgbClr val="92D050"/>
                </a:solidFill>
                <a:latin typeface="Bahnschrift Light" panose="020B0502040204020203" pitchFamily="34" charset="0"/>
              </a:rPr>
              <a:t>Scanner with high DPI support </a:t>
            </a:r>
            <a:r>
              <a:rPr lang="en-US" sz="80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OCR</a:t>
            </a:r>
            <a:endParaRPr lang="en-US" sz="6000" dirty="0">
              <a:solidFill>
                <a:schemeClr val="accent3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  <a:p>
            <a:pPr lvl="1" algn="ctr"/>
            <a:r>
              <a:rPr lang="en-US" sz="6000" dirty="0">
                <a:solidFill>
                  <a:srgbClr val="92D050"/>
                </a:solidFill>
                <a:latin typeface="Bahnschrift Light" panose="020B0502040204020203" pitchFamily="34" charset="0"/>
              </a:rPr>
              <a:t>Or</a:t>
            </a:r>
          </a:p>
          <a:p>
            <a:pPr lvl="1" algn="ctr"/>
            <a:r>
              <a:rPr lang="en-US" sz="3600" dirty="0">
                <a:solidFill>
                  <a:srgbClr val="92D050"/>
                </a:solidFill>
                <a:latin typeface="Bahnschrift Light" panose="020B0502040204020203" pitchFamily="34" charset="0"/>
              </a:rPr>
              <a:t>High Speed Capture and High Resolution Camera (</a:t>
            </a:r>
            <a:r>
              <a:rPr lang="en-US" sz="36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aiScanner</a:t>
            </a:r>
            <a:r>
              <a:rPr lang="en-US" sz="3600" dirty="0">
                <a:solidFill>
                  <a:srgbClr val="92D050"/>
                </a:solidFill>
                <a:latin typeface="Bahnschrift Light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724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4961536"/>
          </a:xfrm>
        </p:spPr>
        <p:txBody>
          <a:bodyPr>
            <a:normAutofit/>
          </a:bodyPr>
          <a:lstStyle/>
          <a:p>
            <a:r>
              <a:rPr lang="en-US" sz="13800" dirty="0">
                <a:solidFill>
                  <a:srgbClr val="10AC04"/>
                </a:solidFill>
                <a:latin typeface="Bahnschrift Light" panose="020B0502040204020203" pitchFamily="34" charset="0"/>
              </a:rPr>
              <a:t>OCR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(Optical Character Recognition)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245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5B38E-255A-4597-A362-77CA4416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6" y="1519707"/>
            <a:ext cx="11253967" cy="33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02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E5B38E-255A-4597-A362-77CA4416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6" y="309093"/>
            <a:ext cx="11253967" cy="3372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ABE7E-9A74-44DF-8C9A-F919EB995019}"/>
              </a:ext>
            </a:extLst>
          </p:cNvPr>
          <p:cNvSpPr txBox="1"/>
          <p:nvPr/>
        </p:nvSpPr>
        <p:spPr>
          <a:xfrm>
            <a:off x="4816698" y="5280338"/>
            <a:ext cx="2305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aiScanner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ahnschrift Light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ECF00AD-9256-4179-A4E1-D2C1034157A6}"/>
              </a:ext>
            </a:extLst>
          </p:cNvPr>
          <p:cNvCxnSpPr>
            <a:endCxn id="7" idx="1"/>
          </p:cNvCxnSpPr>
          <p:nvPr/>
        </p:nvCxnSpPr>
        <p:spPr>
          <a:xfrm rot="16200000" flipH="1">
            <a:off x="3859135" y="4615162"/>
            <a:ext cx="1721943" cy="193183"/>
          </a:xfrm>
          <a:prstGeom prst="bentConnector2">
            <a:avLst/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A176544-0026-4541-916E-E27B8C66196E}"/>
              </a:ext>
            </a:extLst>
          </p:cNvPr>
          <p:cNvCxnSpPr>
            <a:stCxn id="7" idx="3"/>
          </p:cNvCxnSpPr>
          <p:nvPr/>
        </p:nvCxnSpPr>
        <p:spPr>
          <a:xfrm flipV="1">
            <a:off x="7122016" y="3784209"/>
            <a:ext cx="558944" cy="1788517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57D44A5-B618-461F-A258-A4DD8987D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6" y="5229210"/>
            <a:ext cx="1332438" cy="13196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DB7962-77D8-4E88-AF23-D8DE4E2B7DF1}"/>
              </a:ext>
            </a:extLst>
          </p:cNvPr>
          <p:cNvCxnSpPr>
            <a:stCxn id="12" idx="0"/>
          </p:cNvCxnSpPr>
          <p:nvPr/>
        </p:nvCxnSpPr>
        <p:spPr>
          <a:xfrm flipV="1">
            <a:off x="1176165" y="3681883"/>
            <a:ext cx="0" cy="1547327"/>
          </a:xfrm>
          <a:prstGeom prst="straightConnector1">
            <a:avLst/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CCD8AC-965D-4F22-9B5E-E0F24FDFC1D0}"/>
              </a:ext>
            </a:extLst>
          </p:cNvPr>
          <p:cNvSpPr txBox="1"/>
          <p:nvPr/>
        </p:nvSpPr>
        <p:spPr>
          <a:xfrm>
            <a:off x="1900511" y="5658225"/>
            <a:ext cx="133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Scanner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EDE167-97D0-48C6-BFB0-7B3E415C6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110" y="4455546"/>
            <a:ext cx="1404276" cy="1745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1B33-6771-413D-9990-9934759CC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330" y="4811486"/>
            <a:ext cx="1949038" cy="108449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8D666F7-AEA1-4A7F-A6EA-5ABA692CED37}"/>
              </a:ext>
            </a:extLst>
          </p:cNvPr>
          <p:cNvSpPr/>
          <p:nvPr/>
        </p:nvSpPr>
        <p:spPr>
          <a:xfrm rot="10800000">
            <a:off x="9537386" y="5229210"/>
            <a:ext cx="558944" cy="32254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754A1A0-C4A7-468F-8622-9C59319CD27F}"/>
              </a:ext>
            </a:extLst>
          </p:cNvPr>
          <p:cNvCxnSpPr>
            <a:stCxn id="2" idx="2"/>
            <a:endCxn id="7" idx="2"/>
          </p:cNvCxnSpPr>
          <p:nvPr/>
        </p:nvCxnSpPr>
        <p:spPr>
          <a:xfrm rot="5400000" flipH="1">
            <a:off x="7234461" y="4600010"/>
            <a:ext cx="335683" cy="2865891"/>
          </a:xfrm>
          <a:prstGeom prst="bentConnector3">
            <a:avLst>
              <a:gd name="adj1" fmla="val -68100"/>
            </a:avLst>
          </a:prstGeom>
          <a:ln w="412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E3C4ED-9F17-4DF4-8C18-17A21C9844E7}"/>
              </a:ext>
            </a:extLst>
          </p:cNvPr>
          <p:cNvSpPr txBox="1"/>
          <p:nvPr/>
        </p:nvSpPr>
        <p:spPr>
          <a:xfrm>
            <a:off x="10627572" y="5889057"/>
            <a:ext cx="109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134491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927"/>
            <a:ext cx="9144000" cy="76629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Antasena</a:t>
            </a:r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 Metadata </a:t>
            </a:r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Selaras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EC733-954A-4CB7-B50F-C954BC19E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00011"/>
            <a:ext cx="9144000" cy="477806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>
                <a:highlight>
                  <a:srgbClr val="FF0000"/>
                </a:highlight>
              </a:rPr>
              <a:t>91012 - PERPUSTAKAAN DAN ARSIP SWASTA</a:t>
            </a:r>
            <a:r>
              <a:rPr lang="en-US" dirty="0">
                <a:highlight>
                  <a:srgbClr val="FFFF00"/>
                </a:highlight>
              </a:rPr>
              <a:t> -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mencakup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perpustakaan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pengelolaan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arsip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dilakukan</a:t>
            </a:r>
            <a:r>
              <a:rPr lang="en-US" dirty="0">
                <a:highlight>
                  <a:srgbClr val="FFFF00"/>
                </a:highlight>
              </a:rPr>
              <a:t> oleh </a:t>
            </a:r>
            <a:r>
              <a:rPr lang="en-US" dirty="0" err="1">
                <a:highlight>
                  <a:srgbClr val="FFFF00"/>
                </a:highlight>
              </a:rPr>
              <a:t>swasta</a:t>
            </a:r>
            <a:r>
              <a:rPr lang="en-US" dirty="0">
                <a:highlight>
                  <a:srgbClr val="FFFF00"/>
                </a:highlight>
              </a:rPr>
              <a:t>.</a:t>
            </a:r>
          </a:p>
          <a:p>
            <a:pPr algn="just"/>
            <a:r>
              <a:rPr lang="en-US" b="1" dirty="0">
                <a:highlight>
                  <a:srgbClr val="FF0000"/>
                </a:highlight>
              </a:rPr>
              <a:t>74909 - AKTIVITAS PROFESIONAL, ILMIAH DAN TEKNIS LAINNYA YTDL</a:t>
            </a:r>
            <a:r>
              <a:rPr lang="en-US" dirty="0">
                <a:highlight>
                  <a:srgbClr val="FFFF00"/>
                </a:highlight>
              </a:rPr>
              <a:t> -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mencakup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profesional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ilmiah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teknik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lainnnya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tidak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diklasifikasikan</a:t>
            </a:r>
            <a:r>
              <a:rPr lang="en-US" dirty="0">
                <a:highlight>
                  <a:srgbClr val="FFFF00"/>
                </a:highlight>
              </a:rPr>
              <a:t> di </a:t>
            </a:r>
            <a:r>
              <a:rPr lang="en-US" dirty="0" err="1">
                <a:highlight>
                  <a:srgbClr val="FFFF00"/>
                </a:highlight>
              </a:rPr>
              <a:t>tempat</a:t>
            </a:r>
            <a:r>
              <a:rPr lang="en-US" dirty="0">
                <a:highlight>
                  <a:srgbClr val="FFFF00"/>
                </a:highlight>
              </a:rPr>
              <a:t> lain, </a:t>
            </a:r>
            <a:r>
              <a:rPr lang="en-US" dirty="0" err="1">
                <a:highlight>
                  <a:srgbClr val="FFFF00"/>
                </a:highlight>
              </a:rPr>
              <a:t>seperti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jasa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konsultasi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ilmu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pertanian</a:t>
            </a:r>
            <a:r>
              <a:rPr lang="en-US" dirty="0">
                <a:highlight>
                  <a:srgbClr val="FFFF00"/>
                </a:highlight>
              </a:rPr>
              <a:t> (agronomist), </a:t>
            </a:r>
            <a:r>
              <a:rPr lang="en-US" dirty="0" err="1">
                <a:highlight>
                  <a:srgbClr val="FFFF00"/>
                </a:highlight>
              </a:rPr>
              <a:t>konsultasi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lingkungan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konsultasi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teknik</a:t>
            </a:r>
            <a:r>
              <a:rPr lang="en-US" dirty="0">
                <a:highlight>
                  <a:srgbClr val="FFFF00"/>
                </a:highlight>
              </a:rPr>
              <a:t> lain dan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konsultan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selain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konsultan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arsitek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teknik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manajemen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 err="1">
                <a:highlight>
                  <a:srgbClr val="FFFF00"/>
                </a:highlight>
              </a:rPr>
              <a:t>Termasuk</a:t>
            </a:r>
            <a:r>
              <a:rPr lang="en-US" dirty="0">
                <a:highlight>
                  <a:srgbClr val="FFFF00"/>
                </a:highlight>
              </a:rPr>
              <a:t> juga </a:t>
            </a:r>
            <a:r>
              <a:rPr lang="en-US" dirty="0" err="1">
                <a:highlight>
                  <a:srgbClr val="FFFF00"/>
                </a:highlight>
              </a:rPr>
              <a:t>jasa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pengangkatan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benda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berharga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asal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muatan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kapal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tenggelam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juga </a:t>
            </a:r>
            <a:r>
              <a:rPr lang="en-US" dirty="0" err="1">
                <a:highlight>
                  <a:srgbClr val="FFFF00"/>
                </a:highlight>
              </a:rPr>
              <a:t>mencakup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dilakukan</a:t>
            </a:r>
            <a:r>
              <a:rPr lang="en-US" dirty="0">
                <a:highlight>
                  <a:srgbClr val="FFFF00"/>
                </a:highlight>
              </a:rPr>
              <a:t> oleh </a:t>
            </a:r>
            <a:r>
              <a:rPr lang="en-US" dirty="0" err="1">
                <a:highlight>
                  <a:srgbClr val="FFFF00"/>
                </a:highlight>
              </a:rPr>
              <a:t>agen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perwakilan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nama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perorangan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biasa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terlibatkan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dalam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pembuatan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gambar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bergerak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produksi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teater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hiburan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lainnya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atraksi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olahraga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penempatan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buku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permainan</a:t>
            </a:r>
            <a:r>
              <a:rPr lang="en-US" dirty="0">
                <a:highlight>
                  <a:srgbClr val="FFFF00"/>
                </a:highlight>
              </a:rPr>
              <a:t> (</a:t>
            </a:r>
            <a:r>
              <a:rPr lang="en-US" dirty="0" err="1">
                <a:highlight>
                  <a:srgbClr val="FFFF00"/>
                </a:highlight>
              </a:rPr>
              <a:t>sandiwara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musik</a:t>
            </a:r>
            <a:r>
              <a:rPr lang="en-US" dirty="0">
                <a:highlight>
                  <a:srgbClr val="FFFF00"/>
                </a:highlight>
              </a:rPr>
              <a:t> dan lain-lain), </a:t>
            </a:r>
            <a:r>
              <a:rPr lang="en-US" dirty="0" err="1">
                <a:highlight>
                  <a:srgbClr val="FFFF00"/>
                </a:highlight>
              </a:rPr>
              <a:t>hasil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seni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fotografi</a:t>
            </a:r>
            <a:r>
              <a:rPr lang="en-US" dirty="0">
                <a:highlight>
                  <a:srgbClr val="FFFF00"/>
                </a:highlight>
              </a:rPr>
              <a:t> dan lain-lain, </a:t>
            </a:r>
            <a:r>
              <a:rPr lang="en-US" dirty="0" err="1">
                <a:highlight>
                  <a:srgbClr val="FFFF00"/>
                </a:highlight>
              </a:rPr>
              <a:t>dengan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publiser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produser</a:t>
            </a:r>
            <a:r>
              <a:rPr lang="en-US" dirty="0">
                <a:highlight>
                  <a:srgbClr val="FFFF00"/>
                </a:highlight>
              </a:rPr>
              <a:t> dan lain-lain.</a:t>
            </a:r>
          </a:p>
        </p:txBody>
      </p:sp>
    </p:spTree>
    <p:extLst>
      <p:ext uri="{BB962C8B-B14F-4D97-AF65-F5344CB8AC3E}">
        <p14:creationId xmlns:p14="http://schemas.microsoft.com/office/powerpoint/2010/main" val="3106979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(Scanning Process)</a:t>
            </a:r>
            <a:endParaRPr lang="en-US" sz="32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5FD7223A-AECC-4ED3-9E08-700F9D72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30" y="1558345"/>
            <a:ext cx="6377947" cy="49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56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(Indexing Process)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5FD7223A-AECC-4ED3-9E08-700F9D72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30" y="1558345"/>
            <a:ext cx="6377947" cy="49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09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(Viewing Process)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5FD7223A-AECC-4ED3-9E08-700F9D72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630" y="1558345"/>
            <a:ext cx="6377946" cy="49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32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(Numbering Process)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5FD7223A-AECC-4ED3-9E08-700F9D72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3" y="1487510"/>
            <a:ext cx="11281893" cy="49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5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(Network Plan)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5FD7223A-AECC-4ED3-9E08-700F9D72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4" y="1403797"/>
            <a:ext cx="6594615" cy="509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5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(Network Plan)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DD7FF-DD8A-45FB-AD49-7F3C0AD227F3}"/>
              </a:ext>
            </a:extLst>
          </p:cNvPr>
          <p:cNvSpPr txBox="1"/>
          <p:nvPr/>
        </p:nvSpPr>
        <p:spPr>
          <a:xfrm>
            <a:off x="3361385" y="2009104"/>
            <a:ext cx="6619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Http://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www.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google.com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F0EA7-1E73-49D0-A02E-910EE9E76442}"/>
              </a:ext>
            </a:extLst>
          </p:cNvPr>
          <p:cNvSpPr txBox="1"/>
          <p:nvPr/>
        </p:nvSpPr>
        <p:spPr>
          <a:xfrm>
            <a:off x="3359237" y="3513783"/>
            <a:ext cx="6619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Http://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www.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40000"/>
                    <a:lumOff val="60000"/>
                  </a:srgbClr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google.com: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80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0504649-7F99-4777-BB2E-A9461F636C50}"/>
              </a:ext>
            </a:extLst>
          </p:cNvPr>
          <p:cNvSpPr/>
          <p:nvPr/>
        </p:nvSpPr>
        <p:spPr>
          <a:xfrm>
            <a:off x="5911402" y="2841715"/>
            <a:ext cx="347729" cy="56452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767D851-C537-49C6-8528-D8D2E7A9567D}"/>
              </a:ext>
            </a:extLst>
          </p:cNvPr>
          <p:cNvSpPr/>
          <p:nvPr/>
        </p:nvSpPr>
        <p:spPr>
          <a:xfrm rot="5400000">
            <a:off x="9083173" y="4040715"/>
            <a:ext cx="257577" cy="466241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982A7-5AEA-4E36-B4FF-21BF87F3AC79}"/>
              </a:ext>
            </a:extLst>
          </p:cNvPr>
          <p:cNvSpPr txBox="1"/>
          <p:nvPr/>
        </p:nvSpPr>
        <p:spPr>
          <a:xfrm>
            <a:off x="5401994" y="5303520"/>
            <a:ext cx="2067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PORT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FB81DB-FAED-4580-931E-0E3F6A4D4DF9}"/>
              </a:ext>
            </a:extLst>
          </p:cNvPr>
          <p:cNvCxnSpPr/>
          <p:nvPr/>
        </p:nvCxnSpPr>
        <p:spPr>
          <a:xfrm flipV="1">
            <a:off x="7047914" y="4402624"/>
            <a:ext cx="1930927" cy="90089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4DEA1D-8011-4048-B7C3-C9FB97004D08}"/>
              </a:ext>
            </a:extLst>
          </p:cNvPr>
          <p:cNvSpPr txBox="1"/>
          <p:nvPr/>
        </p:nvSpPr>
        <p:spPr>
          <a:xfrm>
            <a:off x="425003" y="1429555"/>
            <a:ext cx="2601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    = FTP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     = SSH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80     = Web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  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1080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SockProxy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3126 = Squid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6000 = X-Server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5900 = VNC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2000 – 65535 (Free Port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Custum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7221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(Network Plan)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DD7FF-DD8A-45FB-AD49-7F3C0AD227F3}"/>
              </a:ext>
            </a:extLst>
          </p:cNvPr>
          <p:cNvSpPr txBox="1"/>
          <p:nvPr/>
        </p:nvSpPr>
        <p:spPr>
          <a:xfrm>
            <a:off x="3361385" y="2009104"/>
            <a:ext cx="6619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archive-center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.com: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2001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DEA1D-8011-4048-B7C3-C9FB97004D08}"/>
              </a:ext>
            </a:extLst>
          </p:cNvPr>
          <p:cNvSpPr txBox="1"/>
          <p:nvPr/>
        </p:nvSpPr>
        <p:spPr>
          <a:xfrm>
            <a:off x="425003" y="1429555"/>
            <a:ext cx="2601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    = FTP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     = SSH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80     = Web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145  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1080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SockProxy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3126 = Squid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6000 = X-Server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5900 = VNC Port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2000 – 65535 (Free Port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Custum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13158-0D97-4407-A6D4-B41AB84CEE61}"/>
              </a:ext>
            </a:extLst>
          </p:cNvPr>
          <p:cNvSpPr txBox="1"/>
          <p:nvPr/>
        </p:nvSpPr>
        <p:spPr>
          <a:xfrm>
            <a:off x="3361384" y="3075057"/>
            <a:ext cx="6619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archive-center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.com: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ahnschrift Light" panose="020B0502040204020203" pitchFamily="34" charset="0"/>
                <a:ea typeface="+mn-ea"/>
                <a:cs typeface="+mn-cs"/>
              </a:rPr>
              <a:t>2002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432AB8-098D-4880-8CDD-2046C6E7D5E5}"/>
              </a:ext>
            </a:extLst>
          </p:cNvPr>
          <p:cNvSpPr txBox="1"/>
          <p:nvPr/>
        </p:nvSpPr>
        <p:spPr>
          <a:xfrm>
            <a:off x="10298805" y="3167390"/>
            <a:ext cx="146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Bahnschrift Light" panose="020B0502040204020203" pitchFamily="34" charset="0"/>
              </a:rPr>
              <a:t>Prov 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15FC4A-5863-4629-8C37-09034ABF250F}"/>
              </a:ext>
            </a:extLst>
          </p:cNvPr>
          <p:cNvSpPr txBox="1"/>
          <p:nvPr/>
        </p:nvSpPr>
        <p:spPr>
          <a:xfrm>
            <a:off x="10298805" y="2101437"/>
            <a:ext cx="146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Bahnschrift Light" panose="020B0502040204020203" pitchFamily="34" charset="0"/>
              </a:rPr>
              <a:t>Prov 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392161-A25E-4BD1-A0BC-9FBC8E5ACE31}"/>
              </a:ext>
            </a:extLst>
          </p:cNvPr>
          <p:cNvCxnSpPr/>
          <p:nvPr/>
        </p:nvCxnSpPr>
        <p:spPr>
          <a:xfrm flipH="1">
            <a:off x="9219125" y="2363047"/>
            <a:ext cx="1043189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BAB2D1-E7E7-42D4-A433-F38E5D3A0910}"/>
              </a:ext>
            </a:extLst>
          </p:cNvPr>
          <p:cNvCxnSpPr/>
          <p:nvPr/>
        </p:nvCxnSpPr>
        <p:spPr>
          <a:xfrm flipH="1">
            <a:off x="9219124" y="3426330"/>
            <a:ext cx="1043189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BCB8FC-747D-426D-BB55-2B610FDA4353}"/>
              </a:ext>
            </a:extLst>
          </p:cNvPr>
          <p:cNvSpPr txBox="1"/>
          <p:nvPr/>
        </p:nvSpPr>
        <p:spPr>
          <a:xfrm>
            <a:off x="4853188" y="2526692"/>
            <a:ext cx="248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222.125.66.78.01:</a:t>
            </a:r>
            <a:r>
              <a:rPr lang="en-US" dirty="0">
                <a:solidFill>
                  <a:srgbClr val="00B0F0"/>
                </a:solidFill>
              </a:rPr>
              <a:t>2001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33EA5-27C2-4914-BA25-9F80C476BEB0}"/>
              </a:ext>
            </a:extLst>
          </p:cNvPr>
          <p:cNvSpPr txBox="1"/>
          <p:nvPr/>
        </p:nvSpPr>
        <p:spPr>
          <a:xfrm>
            <a:off x="4876634" y="3738857"/>
            <a:ext cx="248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222.125.66.78.01:</a:t>
            </a:r>
            <a:r>
              <a:rPr lang="en-US" dirty="0">
                <a:solidFill>
                  <a:srgbClr val="00B0F0"/>
                </a:solidFill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3618783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(Network Plan – 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Server Backup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5FD7223A-AECC-4ED3-9E08-700F9D721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4" y="1403797"/>
            <a:ext cx="6594615" cy="5095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E236E1-579C-49CD-A3EA-B16F0E3FDC75}"/>
              </a:ext>
            </a:extLst>
          </p:cNvPr>
          <p:cNvSpPr txBox="1"/>
          <p:nvPr/>
        </p:nvSpPr>
        <p:spPr>
          <a:xfrm>
            <a:off x="281354" y="5853304"/>
            <a:ext cx="2274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UPS </a:t>
            </a:r>
          </a:p>
          <a:p>
            <a:pPr algn="ctr"/>
            <a:r>
              <a:rPr lang="en-US" sz="1400" dirty="0">
                <a:solidFill>
                  <a:srgbClr val="FFFF00"/>
                </a:solidFill>
              </a:rPr>
              <a:t>Uninterruptible power supply</a:t>
            </a:r>
          </a:p>
        </p:txBody>
      </p:sp>
    </p:spTree>
    <p:extLst>
      <p:ext uri="{BB962C8B-B14F-4D97-AF65-F5344CB8AC3E}">
        <p14:creationId xmlns:p14="http://schemas.microsoft.com/office/powerpoint/2010/main" val="2939909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sz="20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(Network Plan – 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Server Backup </a:t>
            </a:r>
            <a:r>
              <a:rPr lang="en-US" sz="4400" dirty="0">
                <a:solidFill>
                  <a:srgbClr val="FF0000"/>
                </a:solidFill>
                <a:latin typeface="Bahnschrift Light" panose="020B0502040204020203" pitchFamily="34" charset="0"/>
              </a:rPr>
              <a:t>with Cloud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)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54B1A1-B013-41B1-86AA-A512E0A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487073"/>
              </p:ext>
            </p:extLst>
          </p:nvPr>
        </p:nvGraphicFramePr>
        <p:xfrm>
          <a:off x="795628" y="1492398"/>
          <a:ext cx="10937028" cy="499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57">
                  <a:extLst>
                    <a:ext uri="{9D8B030D-6E8A-4147-A177-3AD203B41FA5}">
                      <a16:colId xmlns:a16="http://schemas.microsoft.com/office/drawing/2014/main" val="2539753729"/>
                    </a:ext>
                  </a:extLst>
                </a:gridCol>
                <a:gridCol w="2734257">
                  <a:extLst>
                    <a:ext uri="{9D8B030D-6E8A-4147-A177-3AD203B41FA5}">
                      <a16:colId xmlns:a16="http://schemas.microsoft.com/office/drawing/2014/main" val="3210890380"/>
                    </a:ext>
                  </a:extLst>
                </a:gridCol>
                <a:gridCol w="2734257">
                  <a:extLst>
                    <a:ext uri="{9D8B030D-6E8A-4147-A177-3AD203B41FA5}">
                      <a16:colId xmlns:a16="http://schemas.microsoft.com/office/drawing/2014/main" val="3857291724"/>
                    </a:ext>
                  </a:extLst>
                </a:gridCol>
                <a:gridCol w="2734257">
                  <a:extLst>
                    <a:ext uri="{9D8B030D-6E8A-4147-A177-3AD203B41FA5}">
                      <a16:colId xmlns:a16="http://schemas.microsoft.com/office/drawing/2014/main" val="2082682952"/>
                    </a:ext>
                  </a:extLst>
                </a:gridCol>
              </a:tblGrid>
              <a:tr h="62481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Dedicated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753386"/>
                  </a:ext>
                </a:extLst>
              </a:tr>
              <a:tr h="6248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033359"/>
                  </a:ext>
                </a:extLst>
              </a:tr>
              <a:tr h="6248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Mudah</a:t>
                      </a:r>
                      <a:r>
                        <a:rPr lang="en-US" dirty="0"/>
                        <a:t> di-control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7646318"/>
                  </a:ext>
                </a:extLst>
              </a:tr>
              <a:tr h="6248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Mudah</a:t>
                      </a:r>
                      <a:r>
                        <a:rPr lang="en-US" dirty="0"/>
                        <a:t> Maintenance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307565"/>
                  </a:ext>
                </a:extLst>
              </a:tr>
              <a:tr h="6248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Pengaturan</a:t>
                      </a:r>
                      <a:r>
                        <a:rPr lang="en-US" dirty="0"/>
                        <a:t> bandwidth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540323"/>
                  </a:ext>
                </a:extLst>
              </a:tr>
              <a:tr h="6248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Biaya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Banyak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Banyak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Sedikit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419248"/>
                  </a:ext>
                </a:extLst>
              </a:tr>
              <a:tr h="62481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Tambah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perangkat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483096"/>
                  </a:ext>
                </a:extLst>
              </a:tr>
              <a:tr h="62481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934099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E8EE05-1E59-4F51-81AD-0BD14BF48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89" y="2136820"/>
            <a:ext cx="503350" cy="503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1D9FC-AF6A-42E1-8BD7-862A79643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11" y="2817254"/>
            <a:ext cx="503350" cy="503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C3C6A-A6E9-4DC6-BA82-1C3BF2ED9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69" y="2817254"/>
            <a:ext cx="503350" cy="503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A5B6B1-2B5B-41B0-8B33-0F432AE67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89" y="3429000"/>
            <a:ext cx="503350" cy="50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A38578-E0AB-4B1B-9C3D-DE7E7B745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89" y="3991674"/>
            <a:ext cx="503350" cy="503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49AB12-E6D2-46CC-B8DA-F0411F94C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89" y="5254192"/>
            <a:ext cx="503350" cy="503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8C6006-01C7-4AFF-80D0-DBF25A7D2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11" y="2137736"/>
            <a:ext cx="503350" cy="5319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1F1489-7AED-4DDF-8FDA-FE7B2585B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27" y="2817254"/>
            <a:ext cx="503350" cy="531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7BBDAA-7D3A-441A-A83C-4D5475562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37" y="4072632"/>
            <a:ext cx="503350" cy="5319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D12969-63E0-4798-A17D-8D141165F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137" y="5281791"/>
            <a:ext cx="503350" cy="5319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0999E1-5A86-4F7A-9926-B096055E7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11" y="5291867"/>
            <a:ext cx="503350" cy="5319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F6331E-51D5-4BA4-9618-4209C994C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11" y="4092784"/>
            <a:ext cx="503350" cy="5319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C54336-E319-4BAA-95D2-2F9ADE582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08" y="2175761"/>
            <a:ext cx="503350" cy="503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E1B2D2-D8B5-4141-80A7-8DC996792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11" y="3429206"/>
            <a:ext cx="503350" cy="5033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E7B7E2F-E46B-421A-912E-B2FF43144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69" y="3481588"/>
            <a:ext cx="478707" cy="4954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E22154-2FB4-47E0-AE93-CD042923B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29" y="2160804"/>
            <a:ext cx="478707" cy="4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99098"/>
            <a:ext cx="11676184" cy="154863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SYSTEM TECHNOLOGI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9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(requirement)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D8811-B045-423E-AAE2-6D0829FDD6FE}"/>
              </a:ext>
            </a:extLst>
          </p:cNvPr>
          <p:cNvSpPr txBox="1"/>
          <p:nvPr/>
        </p:nvSpPr>
        <p:spPr>
          <a:xfrm>
            <a:off x="281354" y="1647732"/>
            <a:ext cx="117732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High dpi &amp; speed capture Scanner or High Speed Camera Photo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Main Server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gateway process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Database Server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penyimpanan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index data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maupun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data file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gambar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/text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Workstation Computer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process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aiscanner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dan monitoring process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High speed internet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pengiriman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file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gambar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(min 10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mbps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), 50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mbps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min recommended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High speed internet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pengiriman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file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gambar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ter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-compress (min 10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mbps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), 30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mbps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 min recommended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Firewall Server for Network Security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Paid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AntiVirus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for Workstation Computer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Re-managing OS Feature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mengurangi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process yang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tidak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di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butuhkan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0000FF"/>
                </a:highlight>
              </a:rPr>
              <a:t> (custom OS)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UPS Support Network Control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mengatasi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bila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terjadi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pemadaman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listrik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mendadak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highlight>
                <a:srgbClr val="FF0000"/>
              </a:highlight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Rack Server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penyimpanan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server</a:t>
            </a:r>
          </a:p>
          <a:p>
            <a:pPr marL="342900" indent="-342900">
              <a:buFontTx/>
              <a:buAutoNum type="arabicPeriod"/>
            </a:pP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Ruang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Server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dengan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system temperature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terkontrol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highlight>
                <a:srgbClr val="FF0000"/>
              </a:highlight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Backup Server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mengatasi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bila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terjadi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error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baik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human error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atau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machine error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maupun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gangguan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dari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virus dan process hacking/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pencurian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/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pengrusakan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data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bila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FF0000"/>
                </a:highlight>
              </a:rPr>
              <a:t>terjadi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highlight>
                <a:srgbClr val="FF0000"/>
              </a:highlight>
            </a:endParaRPr>
          </a:p>
          <a:p>
            <a:pPr marL="342900" indent="-342900">
              <a:buFontTx/>
              <a:buAutoNum type="arabicPeriod"/>
            </a:pP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  <a:highlight>
                  <a:srgbClr val="800080"/>
                </a:highlight>
              </a:rPr>
              <a:t>dll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highlight>
                <a:srgbClr val="800080"/>
              </a:highlight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D09B0-CA18-46F6-A121-64BFD9FDCD55}"/>
              </a:ext>
            </a:extLst>
          </p:cNvPr>
          <p:cNvSpPr/>
          <p:nvPr/>
        </p:nvSpPr>
        <p:spPr>
          <a:xfrm>
            <a:off x="5794501" y="5898524"/>
            <a:ext cx="746975" cy="4378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76823-E110-4726-9EB9-A761827A7F68}"/>
              </a:ext>
            </a:extLst>
          </p:cNvPr>
          <p:cNvSpPr/>
          <p:nvPr/>
        </p:nvSpPr>
        <p:spPr>
          <a:xfrm>
            <a:off x="8672847" y="5898524"/>
            <a:ext cx="746975" cy="4378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1EE8D-D1C5-426F-B9B9-A983AEE92B2B}"/>
              </a:ext>
            </a:extLst>
          </p:cNvPr>
          <p:cNvSpPr txBox="1"/>
          <p:nvPr/>
        </p:nvSpPr>
        <p:spPr>
          <a:xfrm>
            <a:off x="6718518" y="5898524"/>
            <a:ext cx="157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Server (center)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3A6FE-3038-4953-BE0F-57EA2E6FE8CD}"/>
              </a:ext>
            </a:extLst>
          </p:cNvPr>
          <p:cNvSpPr txBox="1"/>
          <p:nvPr/>
        </p:nvSpPr>
        <p:spPr>
          <a:xfrm>
            <a:off x="9596866" y="5932799"/>
            <a:ext cx="88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415708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79927"/>
            <a:ext cx="9144000" cy="76629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Antasena</a:t>
            </a:r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 Metadata </a:t>
            </a:r>
            <a:r>
              <a:rPr lang="en-US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Selaras</a:t>
            </a:r>
            <a:endParaRPr lang="en-US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EC733-954A-4CB7-B50F-C954BC19E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62130"/>
            <a:ext cx="9144000" cy="521594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b="1" dirty="0">
                <a:highlight>
                  <a:srgbClr val="FF0000"/>
                </a:highlight>
              </a:rPr>
              <a:t>62019/62090 - AKTIVITAS PEMROGRAMAN KOMPUTER LAINNYA</a:t>
            </a:r>
            <a:r>
              <a:rPr lang="en-US" dirty="0">
                <a:highlight>
                  <a:srgbClr val="FFFF00"/>
                </a:highlight>
              </a:rPr>
              <a:t> -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mencakup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konsultasi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berkaitan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dengan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analisis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desain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pemrograman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dari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sistem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siap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pakai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lainnya</a:t>
            </a:r>
            <a:r>
              <a:rPr lang="en-US" dirty="0">
                <a:highlight>
                  <a:srgbClr val="FFFF00"/>
                </a:highlight>
              </a:rPr>
              <a:t> (</a:t>
            </a:r>
            <a:r>
              <a:rPr lang="en-US" dirty="0" err="1">
                <a:highlight>
                  <a:srgbClr val="FFFF00"/>
                </a:highlight>
              </a:rPr>
              <a:t>selain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sudah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dicakup</a:t>
            </a:r>
            <a:r>
              <a:rPr lang="en-US" dirty="0">
                <a:highlight>
                  <a:srgbClr val="FFFF00"/>
                </a:highlight>
              </a:rPr>
              <a:t> di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r>
              <a:rPr lang="en-US" dirty="0">
                <a:highlight>
                  <a:srgbClr val="FFFF00"/>
                </a:highlight>
              </a:rPr>
              <a:t> 62011 dan 62012).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biasanya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menyangkut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analisis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kebutuhan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pengguna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komputer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permasalahannya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pemecahan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permasalahan</a:t>
            </a:r>
            <a:r>
              <a:rPr lang="en-US" dirty="0">
                <a:highlight>
                  <a:srgbClr val="FFFF00"/>
                </a:highlight>
              </a:rPr>
              <a:t>, dan </a:t>
            </a:r>
            <a:r>
              <a:rPr lang="en-US" dirty="0" err="1">
                <a:highlight>
                  <a:srgbClr val="FFFF00"/>
                </a:highlight>
              </a:rPr>
              <a:t>membuat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perangkat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lunak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berkaitan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dengan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pemecahan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masalah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tersebut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 err="1">
                <a:highlight>
                  <a:srgbClr val="FFFF00"/>
                </a:highlight>
              </a:rPr>
              <a:t>Termasuk</a:t>
            </a:r>
            <a:r>
              <a:rPr lang="en-US" dirty="0">
                <a:highlight>
                  <a:srgbClr val="FFFF00"/>
                </a:highlight>
              </a:rPr>
              <a:t> pula </a:t>
            </a:r>
            <a:r>
              <a:rPr lang="en-US" dirty="0" err="1">
                <a:highlight>
                  <a:srgbClr val="FFFF00"/>
                </a:highlight>
              </a:rPr>
              <a:t>penulisan</a:t>
            </a:r>
            <a:r>
              <a:rPr lang="en-US" dirty="0">
                <a:highlight>
                  <a:srgbClr val="FFFF00"/>
                </a:highlight>
              </a:rPr>
              <a:t> program </a:t>
            </a:r>
            <a:r>
              <a:rPr lang="en-US" dirty="0" err="1">
                <a:highlight>
                  <a:srgbClr val="FFFF00"/>
                </a:highlight>
              </a:rPr>
              <a:t>sederhana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sesuai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kebutuhan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pengguna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komputer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 err="1">
                <a:highlight>
                  <a:srgbClr val="FFFF00"/>
                </a:highlight>
              </a:rPr>
              <a:t>Perancangan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struktur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isi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dari</a:t>
            </a:r>
            <a:r>
              <a:rPr lang="en-US" dirty="0">
                <a:highlight>
                  <a:srgbClr val="FFFF00"/>
                </a:highlight>
              </a:rPr>
              <a:t>, dan/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penulisan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kode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komputer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diperlukan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untuk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membuat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mengimplementasikan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seperti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piranti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lunak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sistem</a:t>
            </a:r>
            <a:r>
              <a:rPr lang="en-US" dirty="0">
                <a:highlight>
                  <a:srgbClr val="FFFF00"/>
                </a:highlight>
              </a:rPr>
              <a:t> (</a:t>
            </a:r>
            <a:r>
              <a:rPr lang="en-US" dirty="0" err="1">
                <a:highlight>
                  <a:srgbClr val="FFFF00"/>
                </a:highlight>
              </a:rPr>
              <a:t>pemutakhiran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perbaikan</a:t>
            </a:r>
            <a:r>
              <a:rPr lang="en-US" dirty="0">
                <a:highlight>
                  <a:srgbClr val="FFFF00"/>
                </a:highlight>
              </a:rPr>
              <a:t>), </a:t>
            </a:r>
            <a:r>
              <a:rPr lang="en-US" dirty="0" err="1">
                <a:highlight>
                  <a:srgbClr val="FFFF00"/>
                </a:highlight>
              </a:rPr>
              <a:t>piranti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lunak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aplikasi</a:t>
            </a:r>
            <a:r>
              <a:rPr lang="en-US" dirty="0">
                <a:highlight>
                  <a:srgbClr val="FFFF00"/>
                </a:highlight>
              </a:rPr>
              <a:t> (</a:t>
            </a:r>
            <a:r>
              <a:rPr lang="en-US" dirty="0" err="1">
                <a:highlight>
                  <a:srgbClr val="FFFF00"/>
                </a:highlight>
              </a:rPr>
              <a:t>pemutakhiran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perbaikan</a:t>
            </a:r>
            <a:r>
              <a:rPr lang="en-US" dirty="0">
                <a:highlight>
                  <a:srgbClr val="FFFF00"/>
                </a:highlight>
              </a:rPr>
              <a:t>), basis data dan </a:t>
            </a:r>
            <a:r>
              <a:rPr lang="en-US" dirty="0" err="1">
                <a:highlight>
                  <a:srgbClr val="FFFF00"/>
                </a:highlight>
              </a:rPr>
              <a:t>laman</a:t>
            </a:r>
            <a:r>
              <a:rPr lang="en-US" dirty="0">
                <a:highlight>
                  <a:srgbClr val="FFFF00"/>
                </a:highlight>
              </a:rPr>
              <a:t> web. </a:t>
            </a:r>
            <a:r>
              <a:rPr lang="en-US" dirty="0" err="1">
                <a:highlight>
                  <a:srgbClr val="FFFF00"/>
                </a:highlight>
              </a:rPr>
              <a:t>Termasuk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penyesuaian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perangkat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lunak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misalnya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modifikasi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penyesuaian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konfigurasi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aplikasi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sudah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ada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sehingga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berfungsi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dalam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lingkungan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sistem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informasi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klien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sejenis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dilaksanakan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sebagai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bagian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tak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terpisahkan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dari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penjualan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perangkat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lunak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dimasukkan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dalam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subgolongan</a:t>
            </a:r>
            <a:r>
              <a:rPr lang="en-US" dirty="0">
                <a:highlight>
                  <a:srgbClr val="FFFF00"/>
                </a:highlight>
              </a:rPr>
              <a:t> 47413</a:t>
            </a:r>
          </a:p>
          <a:p>
            <a:pPr algn="just"/>
            <a:endParaRPr lang="en-US" dirty="0">
              <a:highlight>
                <a:srgbClr val="FFFF00"/>
              </a:highlight>
            </a:endParaRPr>
          </a:p>
          <a:p>
            <a:pPr algn="just"/>
            <a:r>
              <a:rPr lang="en-US" b="1" dirty="0">
                <a:highlight>
                  <a:srgbClr val="FF0000"/>
                </a:highlight>
              </a:rPr>
              <a:t>62029 - AKTIVITAS KONSULTASI KOMPUTER DAN MANAJEMEN FASILITAS KOMPUTER LAINNYA</a:t>
            </a:r>
            <a:r>
              <a:rPr lang="en-US" dirty="0">
                <a:highlight>
                  <a:srgbClr val="FFFF00"/>
                </a:highlight>
              </a:rPr>
              <a:t> -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mencakup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usaha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konsultasi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tentang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tipe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konfigurasi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dari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perangkat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keras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komputer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dengan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tanpa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dikaitkan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dengan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aplikasi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piranti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lunak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 err="1">
                <a:highlight>
                  <a:srgbClr val="FFFF00"/>
                </a:highlight>
              </a:rPr>
              <a:t>Perencanaan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perancangan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sistem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komputer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mengintegrasikan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perangkat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keras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piranti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lunak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teknologi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komunikasi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komputer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 err="1">
                <a:highlight>
                  <a:srgbClr val="FFFF00"/>
                </a:highlight>
              </a:rPr>
              <a:t>Konsultasi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biasanya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menyangkut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analisis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kebutuhan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pengguna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komputer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permasalahannya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serta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memberikan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jalan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keluar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terbaik</a:t>
            </a:r>
            <a:r>
              <a:rPr lang="en-US" dirty="0">
                <a:highlight>
                  <a:srgbClr val="FFFF00"/>
                </a:highlight>
              </a:rPr>
              <a:t>. Unit yang </a:t>
            </a:r>
            <a:r>
              <a:rPr lang="en-US" dirty="0" err="1">
                <a:highlight>
                  <a:srgbClr val="FFFF00"/>
                </a:highlight>
              </a:rPr>
              <a:t>diklasifikasikan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dalam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subgolongan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dapat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menyediakan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komponen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sistem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perangkat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keras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piranti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lunak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sebagai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bagian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dari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jasa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terintegrasi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komponen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dapat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disediakan</a:t>
            </a:r>
            <a:r>
              <a:rPr lang="en-US" dirty="0">
                <a:highlight>
                  <a:srgbClr val="FFFF00"/>
                </a:highlight>
              </a:rPr>
              <a:t> oleh </a:t>
            </a:r>
            <a:r>
              <a:rPr lang="en-US" dirty="0" err="1">
                <a:highlight>
                  <a:srgbClr val="FFFF00"/>
                </a:highlight>
              </a:rPr>
              <a:t>pihak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ketiga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vendor. Unit yang </a:t>
            </a:r>
            <a:r>
              <a:rPr lang="en-US" dirty="0" err="1">
                <a:highlight>
                  <a:srgbClr val="FFFF00"/>
                </a:highlight>
              </a:rPr>
              <a:t>diklasifikasikan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dalam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subgolongan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ini</a:t>
            </a:r>
            <a:r>
              <a:rPr lang="en-US" dirty="0">
                <a:highlight>
                  <a:srgbClr val="FFFF00"/>
                </a:highlight>
              </a:rPr>
              <a:t> pada </a:t>
            </a:r>
            <a:r>
              <a:rPr lang="en-US" dirty="0" err="1">
                <a:highlight>
                  <a:srgbClr val="FFFF00"/>
                </a:highlight>
              </a:rPr>
              <a:t>umumnya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menginstal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sistem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melatih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serta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mendukung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pengguna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sistem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 err="1">
                <a:highlight>
                  <a:srgbClr val="FFFF00"/>
                </a:highlight>
              </a:rPr>
              <a:t>Termasuk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penyediaan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manajemen</a:t>
            </a:r>
            <a:r>
              <a:rPr lang="en-US" dirty="0">
                <a:highlight>
                  <a:srgbClr val="FFFF00"/>
                </a:highlight>
              </a:rPr>
              <a:t> dan </a:t>
            </a:r>
            <a:r>
              <a:rPr lang="en-US" dirty="0" err="1">
                <a:highlight>
                  <a:srgbClr val="FFFF00"/>
                </a:highlight>
              </a:rPr>
              <a:t>pengoperasian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sistem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komputer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klien</a:t>
            </a:r>
            <a:r>
              <a:rPr lang="en-US" dirty="0">
                <a:highlight>
                  <a:srgbClr val="FFFF00"/>
                </a:highlight>
              </a:rPr>
              <a:t> dan/</a:t>
            </a:r>
            <a:r>
              <a:rPr lang="en-US" dirty="0" err="1">
                <a:highlight>
                  <a:srgbClr val="FFFF00"/>
                </a:highlight>
              </a:rPr>
              <a:t>atau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fasilitas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pengolahan</a:t>
            </a:r>
            <a:r>
              <a:rPr lang="en-US" dirty="0">
                <a:highlight>
                  <a:srgbClr val="FFFF00"/>
                </a:highlight>
              </a:rPr>
              <a:t> data di </a:t>
            </a:r>
            <a:r>
              <a:rPr lang="en-US" dirty="0" err="1">
                <a:highlight>
                  <a:srgbClr val="FFFF00"/>
                </a:highlight>
              </a:rPr>
              <a:t>tempat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klien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demikian</a:t>
            </a:r>
            <a:r>
              <a:rPr lang="en-US" dirty="0">
                <a:highlight>
                  <a:srgbClr val="FFFF00"/>
                </a:highlight>
              </a:rPr>
              <a:t> juga </a:t>
            </a:r>
            <a:r>
              <a:rPr lang="en-US" dirty="0" err="1">
                <a:highlight>
                  <a:srgbClr val="FFFF00"/>
                </a:highlight>
              </a:rPr>
              <a:t>jasa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pendukung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terkait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dirty="0" err="1">
                <a:highlight>
                  <a:srgbClr val="FFFF00"/>
                </a:highlight>
              </a:rPr>
              <a:t>Kegiatan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sejenis</a:t>
            </a:r>
            <a:r>
              <a:rPr lang="en-US" dirty="0">
                <a:highlight>
                  <a:srgbClr val="FFFF00"/>
                </a:highlight>
              </a:rPr>
              <a:t> yang </a:t>
            </a:r>
            <a:r>
              <a:rPr lang="en-US" dirty="0" err="1">
                <a:highlight>
                  <a:srgbClr val="FFFF00"/>
                </a:highlight>
              </a:rPr>
              <a:t>dilakukan</a:t>
            </a:r>
            <a:r>
              <a:rPr lang="en-US" dirty="0">
                <a:highlight>
                  <a:srgbClr val="FFFF00"/>
                </a:highlight>
              </a:rPr>
              <a:t> oleh unit </a:t>
            </a:r>
            <a:r>
              <a:rPr lang="en-US" dirty="0" err="1">
                <a:highlight>
                  <a:srgbClr val="FFFF00"/>
                </a:highlight>
              </a:rPr>
              <a:t>penjualan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perusahaan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komputer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dimasukkan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didalam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r>
              <a:rPr lang="en-US" dirty="0">
                <a:highlight>
                  <a:srgbClr val="FFFF00"/>
                </a:highlight>
              </a:rPr>
              <a:t> 47411</a:t>
            </a:r>
          </a:p>
        </p:txBody>
      </p:sp>
    </p:spTree>
    <p:extLst>
      <p:ext uri="{BB962C8B-B14F-4D97-AF65-F5344CB8AC3E}">
        <p14:creationId xmlns:p14="http://schemas.microsoft.com/office/powerpoint/2010/main" val="3011178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54863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  <a:t>Next Solution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(requirement)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D8811-B045-423E-AAE2-6D0829FDD6FE}"/>
              </a:ext>
            </a:extLst>
          </p:cNvPr>
          <p:cNvSpPr txBox="1"/>
          <p:nvPr/>
        </p:nvSpPr>
        <p:spPr>
          <a:xfrm>
            <a:off x="281354" y="1957588"/>
            <a:ext cx="11773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Perlu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ada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penyamaan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format info (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nomor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nama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jenis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document)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sebagai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metadata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semua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jenis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document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baik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nomor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document,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nama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jenis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document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atau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format identified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tertentu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akan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menjadi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tag metadata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dalam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mengidentifikasi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jenis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documents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Dokumen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diambil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(input)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dari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device support &gt;= 300 dpi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003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8" y="389635"/>
            <a:ext cx="11676184" cy="125242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Alternative Solution </a:t>
            </a:r>
            <a:br>
              <a:rPr lang="en-US" sz="36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scanning document yang </a:t>
            </a:r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sangat</a:t>
            </a: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banyak</a:t>
            </a:r>
            <a:endParaRPr lang="en-US" sz="4800" dirty="0">
              <a:solidFill>
                <a:schemeClr val="accent3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4D3DB-2421-4AAD-A123-FCA64071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617" y="1606588"/>
            <a:ext cx="7478013" cy="4984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ABF9E-0813-4DD1-B9D8-7767EE64DC80}"/>
              </a:ext>
            </a:extLst>
          </p:cNvPr>
          <p:cNvSpPr txBox="1"/>
          <p:nvPr/>
        </p:nvSpPr>
        <p:spPr>
          <a:xfrm>
            <a:off x="9665630" y="2009104"/>
            <a:ext cx="2526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Bahnschrift Light" panose="020B0502040204020203" pitchFamily="34" charset="0"/>
              </a:rPr>
              <a:t>286 - 300 pages / 1 </a:t>
            </a:r>
            <a:r>
              <a:rPr lang="en-US" sz="24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menit</a:t>
            </a:r>
            <a:endParaRPr lang="en-US" sz="2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117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80165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Alternative Solution </a:t>
            </a:r>
            <a:br>
              <a:rPr lang="en-US" sz="36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scanning document yang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banyak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dengan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efisiensi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waktu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076868CF-6F55-4759-80AD-4D1A4D02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756" y="267287"/>
            <a:ext cx="8399379" cy="62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66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80165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Alternative Solution </a:t>
            </a:r>
            <a:br>
              <a:rPr lang="en-US" sz="36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scanning document yang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banyak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dengan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efisiensi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waktu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4F6C670-94A6-4D2C-9C0D-FEDB00F2E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1085263"/>
            <a:ext cx="85153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6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80165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Alternative Solution </a:t>
            </a:r>
            <a:br>
              <a:rPr lang="en-US" sz="36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scanning document yang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banyak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dengan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efisiensi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waktu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DEE11-073A-4D49-BFBE-F2E58B54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58" y="1235718"/>
            <a:ext cx="9169758" cy="53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3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239541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solidFill>
                  <a:srgbClr val="10AC04"/>
                </a:solidFill>
                <a:latin typeface="Bahnschrift Light" panose="020B0502040204020203" pitchFamily="34" charset="0"/>
              </a:rPr>
              <a:t>NEXT</a:t>
            </a:r>
            <a:endParaRPr lang="en-US" sz="40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276CE-FF38-4FBB-806F-E79B7B8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6" y="1742605"/>
            <a:ext cx="11253967" cy="33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40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239541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solidFill>
                  <a:srgbClr val="10AC04"/>
                </a:solidFill>
                <a:latin typeface="Bahnschrift Light" panose="020B0502040204020203" pitchFamily="34" charset="0"/>
              </a:rPr>
              <a:t>NEXT</a:t>
            </a:r>
            <a:endParaRPr lang="en-US" sz="40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276CE-FF38-4FBB-806F-E79B7B8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9" y="1742605"/>
            <a:ext cx="3270790" cy="337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7751B-8387-43F9-A57A-018F2364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19" y="1742604"/>
            <a:ext cx="2250794" cy="337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F83C9-583D-4358-9896-98A69077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028" y="335253"/>
            <a:ext cx="2343150" cy="23431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48420A-F356-4F18-9553-8B6CC57BD3A2}"/>
              </a:ext>
            </a:extLst>
          </p:cNvPr>
          <p:cNvCxnSpPr/>
          <p:nvPr/>
        </p:nvCxnSpPr>
        <p:spPr>
          <a:xfrm flipV="1">
            <a:off x="6774287" y="1506828"/>
            <a:ext cx="1854558" cy="117157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2F2485-21DD-4906-8CDE-E83827228085}"/>
              </a:ext>
            </a:extLst>
          </p:cNvPr>
          <p:cNvSpPr txBox="1"/>
          <p:nvPr/>
        </p:nvSpPr>
        <p:spPr>
          <a:xfrm>
            <a:off x="2459865" y="5950039"/>
            <a:ext cx="4726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Support Export </a:t>
            </a:r>
            <a:r>
              <a:rPr lang="en-US" sz="2400" dirty="0" err="1">
                <a:solidFill>
                  <a:schemeClr val="bg1"/>
                </a:solidFill>
              </a:rPr>
              <a:t>ke</a:t>
            </a:r>
            <a:r>
              <a:rPr lang="en-US" sz="2400" dirty="0">
                <a:solidFill>
                  <a:schemeClr val="bg1"/>
                </a:solidFill>
              </a:rPr>
              <a:t> Microsoft Office</a:t>
            </a:r>
          </a:p>
        </p:txBody>
      </p:sp>
    </p:spTree>
    <p:extLst>
      <p:ext uri="{BB962C8B-B14F-4D97-AF65-F5344CB8AC3E}">
        <p14:creationId xmlns:p14="http://schemas.microsoft.com/office/powerpoint/2010/main" val="1327484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239541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solidFill>
                  <a:srgbClr val="10AC04"/>
                </a:solidFill>
                <a:latin typeface="Bahnschrift Light" panose="020B0502040204020203" pitchFamily="34" charset="0"/>
              </a:rPr>
              <a:t>NEXT</a:t>
            </a:r>
            <a:endParaRPr lang="en-US" sz="40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276CE-FF38-4FBB-806F-E79B7B8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9" y="1742605"/>
            <a:ext cx="3270790" cy="337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7751B-8387-43F9-A57A-018F2364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219" y="1742604"/>
            <a:ext cx="2250794" cy="337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F83C9-583D-4358-9896-98A69077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028" y="335253"/>
            <a:ext cx="23431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775E0-A3B4-4525-B9F3-68FD20C88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053" y="3928660"/>
            <a:ext cx="2143125" cy="21431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48420A-F356-4F18-9553-8B6CC57BD3A2}"/>
              </a:ext>
            </a:extLst>
          </p:cNvPr>
          <p:cNvCxnSpPr/>
          <p:nvPr/>
        </p:nvCxnSpPr>
        <p:spPr>
          <a:xfrm flipV="1">
            <a:off x="6774287" y="1506828"/>
            <a:ext cx="1854558" cy="117157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269797-AB58-467D-9167-514AA0D7C84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774287" y="3917944"/>
            <a:ext cx="2432766" cy="1082279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3D0D5A-43BD-4356-86E8-F118A785F03A}"/>
              </a:ext>
            </a:extLst>
          </p:cNvPr>
          <p:cNvSpPr txBox="1"/>
          <p:nvPr/>
        </p:nvSpPr>
        <p:spPr>
          <a:xfrm>
            <a:off x="2459865" y="5950039"/>
            <a:ext cx="6747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Support Export </a:t>
            </a:r>
            <a:r>
              <a:rPr lang="en-US" sz="2400" dirty="0" err="1">
                <a:solidFill>
                  <a:schemeClr val="bg1"/>
                </a:solidFill>
              </a:rPr>
              <a:t>ke</a:t>
            </a:r>
            <a:r>
              <a:rPr lang="en-US" sz="2400" dirty="0">
                <a:solidFill>
                  <a:schemeClr val="bg1"/>
                </a:solidFill>
              </a:rPr>
              <a:t> Microsoft Office dan PDF</a:t>
            </a:r>
          </a:p>
        </p:txBody>
      </p:sp>
    </p:spTree>
    <p:extLst>
      <p:ext uri="{BB962C8B-B14F-4D97-AF65-F5344CB8AC3E}">
        <p14:creationId xmlns:p14="http://schemas.microsoft.com/office/powerpoint/2010/main" val="690312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239541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solidFill>
                  <a:srgbClr val="10AC04"/>
                </a:solidFill>
                <a:latin typeface="Bahnschrift Light" panose="020B0502040204020203" pitchFamily="34" charset="0"/>
              </a:rPr>
              <a:t>NEXT</a:t>
            </a:r>
            <a:endParaRPr lang="en-US" sz="40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276CE-FF38-4FBB-806F-E79B7B8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27" y="1683756"/>
            <a:ext cx="3270790" cy="337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7751B-8387-43F9-A57A-018F2364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17" y="1683756"/>
            <a:ext cx="2250794" cy="337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F83C9-583D-4358-9896-98A69077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757" y="366841"/>
            <a:ext cx="1415889" cy="1415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775E0-A3B4-4525-B9F3-68FD20C88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441" y="4129268"/>
            <a:ext cx="1854559" cy="18545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48420A-F356-4F18-9553-8B6CC57BD3A2}"/>
              </a:ext>
            </a:extLst>
          </p:cNvPr>
          <p:cNvCxnSpPr>
            <a:cxnSpLocks/>
          </p:cNvCxnSpPr>
          <p:nvPr/>
        </p:nvCxnSpPr>
        <p:spPr>
          <a:xfrm flipV="1">
            <a:off x="9066727" y="921042"/>
            <a:ext cx="1270714" cy="95927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269797-AB58-467D-9167-514AA0D7C84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066727" y="3979572"/>
            <a:ext cx="1270714" cy="107697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206A335-0605-4B10-B7A8-43B40F618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12" y="267287"/>
            <a:ext cx="1200150" cy="2095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B4477F-A8D0-4B32-B137-23EA7C65E3D8}"/>
              </a:ext>
            </a:extLst>
          </p:cNvPr>
          <p:cNvSpPr txBox="1"/>
          <p:nvPr/>
        </p:nvSpPr>
        <p:spPr>
          <a:xfrm>
            <a:off x="5315303" y="5666704"/>
            <a:ext cx="203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aiScanner</a:t>
            </a:r>
            <a:endParaRPr lang="en-US" sz="3200" dirty="0">
              <a:solidFill>
                <a:schemeClr val="accent3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F4EDFB-0C94-4197-B488-98FA91F02F46}"/>
              </a:ext>
            </a:extLst>
          </p:cNvPr>
          <p:cNvCxnSpPr>
            <a:endCxn id="16" idx="1"/>
          </p:cNvCxnSpPr>
          <p:nvPr/>
        </p:nvCxnSpPr>
        <p:spPr>
          <a:xfrm>
            <a:off x="4159876" y="5254580"/>
            <a:ext cx="1155427" cy="704512"/>
          </a:xfrm>
          <a:prstGeom prst="bentConnector3">
            <a:avLst>
              <a:gd name="adj1" fmla="val -15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CBD9ECB-79AA-4C7C-8E63-25F22DB26A0F}"/>
              </a:ext>
            </a:extLst>
          </p:cNvPr>
          <p:cNvCxnSpPr>
            <a:endCxn id="16" idx="3"/>
          </p:cNvCxnSpPr>
          <p:nvPr/>
        </p:nvCxnSpPr>
        <p:spPr>
          <a:xfrm rot="10800000" flipV="1">
            <a:off x="7353837" y="5174244"/>
            <a:ext cx="1094704" cy="784848"/>
          </a:xfrm>
          <a:prstGeom prst="bentConnector3">
            <a:avLst>
              <a:gd name="adj1" fmla="val 588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FF90E9-C7B3-45C3-928C-78A82570CD80}"/>
              </a:ext>
            </a:extLst>
          </p:cNvPr>
          <p:cNvCxnSpPr>
            <a:cxnSpLocks/>
          </p:cNvCxnSpPr>
          <p:nvPr/>
        </p:nvCxnSpPr>
        <p:spPr>
          <a:xfrm>
            <a:off x="1817152" y="1372351"/>
            <a:ext cx="1308122" cy="114903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604942-3E1B-4044-B18C-ED468D8ADDD6}"/>
              </a:ext>
            </a:extLst>
          </p:cNvPr>
          <p:cNvSpPr txBox="1"/>
          <p:nvPr/>
        </p:nvSpPr>
        <p:spPr>
          <a:xfrm>
            <a:off x="2471213" y="6201938"/>
            <a:ext cx="4726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Input file support </a:t>
            </a:r>
            <a:r>
              <a:rPr lang="en-US" sz="2400" dirty="0" err="1">
                <a:solidFill>
                  <a:schemeClr val="bg1"/>
                </a:solidFill>
              </a:rPr>
              <a:t>dari</a:t>
            </a:r>
            <a:r>
              <a:rPr lang="en-US" sz="2400" dirty="0">
                <a:solidFill>
                  <a:schemeClr val="bg1"/>
                </a:solidFill>
              </a:rPr>
              <a:t> Android</a:t>
            </a:r>
          </a:p>
        </p:txBody>
      </p:sp>
    </p:spTree>
    <p:extLst>
      <p:ext uri="{BB962C8B-B14F-4D97-AF65-F5344CB8AC3E}">
        <p14:creationId xmlns:p14="http://schemas.microsoft.com/office/powerpoint/2010/main" val="1930200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239541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solidFill>
                  <a:srgbClr val="10AC04"/>
                </a:solidFill>
                <a:latin typeface="Bahnschrift Light" panose="020B0502040204020203" pitchFamily="34" charset="0"/>
              </a:rPr>
              <a:t>NEXT</a:t>
            </a:r>
            <a:endParaRPr lang="en-US" sz="40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276CE-FF38-4FBB-806F-E79B7B8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27" y="1683756"/>
            <a:ext cx="3270790" cy="337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7751B-8387-43F9-A57A-018F2364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17" y="1683756"/>
            <a:ext cx="2250794" cy="337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F83C9-583D-4358-9896-98A690772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757" y="366841"/>
            <a:ext cx="1415889" cy="1415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775E0-A3B4-4525-B9F3-68FD20C88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441" y="4129268"/>
            <a:ext cx="1854559" cy="18545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48420A-F356-4F18-9553-8B6CC57BD3A2}"/>
              </a:ext>
            </a:extLst>
          </p:cNvPr>
          <p:cNvCxnSpPr>
            <a:cxnSpLocks/>
          </p:cNvCxnSpPr>
          <p:nvPr/>
        </p:nvCxnSpPr>
        <p:spPr>
          <a:xfrm flipV="1">
            <a:off x="9066727" y="921042"/>
            <a:ext cx="1270714" cy="95927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269797-AB58-467D-9167-514AA0D7C84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066727" y="3979572"/>
            <a:ext cx="1270714" cy="107697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13B499-3DBE-44DC-9291-4244058C1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12" y="4495214"/>
            <a:ext cx="1342530" cy="1678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06A335-0605-4B10-B7A8-43B40F618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12" y="267287"/>
            <a:ext cx="1200150" cy="2095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B4477F-A8D0-4B32-B137-23EA7C65E3D8}"/>
              </a:ext>
            </a:extLst>
          </p:cNvPr>
          <p:cNvSpPr txBox="1"/>
          <p:nvPr/>
        </p:nvSpPr>
        <p:spPr>
          <a:xfrm>
            <a:off x="5315303" y="5666704"/>
            <a:ext cx="203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aiScanner</a:t>
            </a:r>
            <a:endParaRPr lang="en-US" sz="3200" dirty="0">
              <a:solidFill>
                <a:schemeClr val="accent3">
                  <a:lumMod val="20000"/>
                  <a:lumOff val="80000"/>
                </a:schemeClr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F4EDFB-0C94-4197-B488-98FA91F02F46}"/>
              </a:ext>
            </a:extLst>
          </p:cNvPr>
          <p:cNvCxnSpPr>
            <a:endCxn id="16" idx="1"/>
          </p:cNvCxnSpPr>
          <p:nvPr/>
        </p:nvCxnSpPr>
        <p:spPr>
          <a:xfrm>
            <a:off x="4159876" y="5254580"/>
            <a:ext cx="1155427" cy="704512"/>
          </a:xfrm>
          <a:prstGeom prst="bentConnector3">
            <a:avLst>
              <a:gd name="adj1" fmla="val -15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CBD9ECB-79AA-4C7C-8E63-25F22DB26A0F}"/>
              </a:ext>
            </a:extLst>
          </p:cNvPr>
          <p:cNvCxnSpPr>
            <a:endCxn id="16" idx="3"/>
          </p:cNvCxnSpPr>
          <p:nvPr/>
        </p:nvCxnSpPr>
        <p:spPr>
          <a:xfrm rot="10800000" flipV="1">
            <a:off x="7353837" y="5174244"/>
            <a:ext cx="1094704" cy="784848"/>
          </a:xfrm>
          <a:prstGeom prst="bentConnector3">
            <a:avLst>
              <a:gd name="adj1" fmla="val 588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FF90E9-C7B3-45C3-928C-78A82570CD80}"/>
              </a:ext>
            </a:extLst>
          </p:cNvPr>
          <p:cNvCxnSpPr>
            <a:cxnSpLocks/>
          </p:cNvCxnSpPr>
          <p:nvPr/>
        </p:nvCxnSpPr>
        <p:spPr>
          <a:xfrm>
            <a:off x="1817152" y="1372351"/>
            <a:ext cx="1308122" cy="114903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1C22D6-D1B5-48A8-9E07-23620B9968A1}"/>
              </a:ext>
            </a:extLst>
          </p:cNvPr>
          <p:cNvCxnSpPr>
            <a:cxnSpLocks/>
          </p:cNvCxnSpPr>
          <p:nvPr/>
        </p:nvCxnSpPr>
        <p:spPr>
          <a:xfrm flipV="1">
            <a:off x="1968680" y="4295307"/>
            <a:ext cx="1270714" cy="95927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713820-15B9-42F3-BE30-87AA9C3E97A9}"/>
              </a:ext>
            </a:extLst>
          </p:cNvPr>
          <p:cNvSpPr txBox="1"/>
          <p:nvPr/>
        </p:nvSpPr>
        <p:spPr>
          <a:xfrm>
            <a:off x="2471213" y="6201938"/>
            <a:ext cx="574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Input file support </a:t>
            </a:r>
            <a:r>
              <a:rPr lang="en-US" sz="2400" dirty="0" err="1">
                <a:solidFill>
                  <a:schemeClr val="bg1"/>
                </a:solidFill>
              </a:rPr>
              <a:t>dari</a:t>
            </a:r>
            <a:r>
              <a:rPr lang="en-US" sz="2400" dirty="0">
                <a:solidFill>
                  <a:schemeClr val="bg1"/>
                </a:solidFill>
              </a:rPr>
              <a:t> Android dan </a:t>
            </a:r>
            <a:r>
              <a:rPr lang="en-US" sz="2400" dirty="0" err="1">
                <a:solidFill>
                  <a:schemeClr val="bg1"/>
                </a:solidFill>
              </a:rPr>
              <a:t>ios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ipad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3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0AC04"/>
                </a:solidFill>
                <a:latin typeface="Bahnschrift Light" panose="020B0502040204020203" pitchFamily="34" charset="0"/>
              </a:rPr>
              <a:t>Management ARSIP</a:t>
            </a:r>
            <a:endParaRPr lang="en-US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399F73-7DDF-42B8-BF01-0ED8504E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88" y="1510048"/>
            <a:ext cx="8430027" cy="49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05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8" y="2688515"/>
            <a:ext cx="11676184" cy="1239541"/>
          </a:xfrm>
        </p:spPr>
        <p:txBody>
          <a:bodyPr>
            <a:normAutofit fontScale="90000"/>
          </a:bodyPr>
          <a:lstStyle/>
          <a:p>
            <a:r>
              <a:rPr lang="en-US" sz="8800" dirty="0">
                <a:solidFill>
                  <a:srgbClr val="10AC04"/>
                </a:solidFill>
                <a:latin typeface="Bahnschrift Light" panose="020B0502040204020203" pitchFamily="34" charset="0"/>
              </a:rPr>
              <a:t>END </a:t>
            </a:r>
            <a:r>
              <a:rPr lang="en-US" sz="3600" dirty="0">
                <a:solidFill>
                  <a:srgbClr val="10AC04"/>
                </a:solidFill>
                <a:latin typeface="Bahnschrift Light" panose="020B0502040204020203" pitchFamily="34" charset="0"/>
              </a:rPr>
              <a:t>FOR SYSTEM</a:t>
            </a:r>
            <a:endParaRPr lang="en-US" sz="12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371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382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785" y="3268064"/>
            <a:ext cx="11676184" cy="2694855"/>
          </a:xfrm>
        </p:spPr>
        <p:txBody>
          <a:bodyPr>
            <a:noAutofit/>
          </a:bodyPr>
          <a:lstStyle/>
          <a:p>
            <a:r>
              <a:rPr lang="en-US" sz="136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Riset</a:t>
            </a:r>
            <a:r>
              <a:rPr lang="en-US" sz="13600" dirty="0">
                <a:solidFill>
                  <a:srgbClr val="10AC04"/>
                </a:solidFill>
                <a:latin typeface="Bahnschrift Light" panose="020B0502040204020203" pitchFamily="34" charset="0"/>
              </a:rPr>
              <a:t> &amp; Development</a:t>
            </a:r>
            <a:br>
              <a:rPr lang="en-US" sz="136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13600" dirty="0">
                <a:solidFill>
                  <a:srgbClr val="FFFF00"/>
                </a:solidFill>
                <a:latin typeface="Bahnschrift Light" panose="020B0502040204020203" pitchFamily="34" charset="0"/>
              </a:rPr>
              <a:t>for </a:t>
            </a:r>
            <a:r>
              <a:rPr lang="en-US" sz="1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aiScanner</a:t>
            </a:r>
            <a:endParaRPr lang="en-US" sz="136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18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7" y="1416677"/>
            <a:ext cx="10225825" cy="81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2BE6E-FBDA-4707-A82B-BDD1AE6A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72" y="834471"/>
            <a:ext cx="8359053" cy="56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61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PROFESSIONAL EXPERTS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4EE6A-7443-46C4-8323-5F6A1E4F5009}"/>
              </a:ext>
            </a:extLst>
          </p:cNvPr>
          <p:cNvSpPr txBox="1"/>
          <p:nvPr/>
        </p:nvSpPr>
        <p:spPr>
          <a:xfrm>
            <a:off x="765797" y="1262128"/>
            <a:ext cx="11191741" cy="4668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Programmer Developer (1)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Programmer Robotic (1)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Programmer &amp; Design Networking (1)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 </a:t>
            </a:r>
            <a:r>
              <a:rPr lang="en-US" sz="48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Progammer</a:t>
            </a:r>
            <a:r>
              <a:rPr lang="en-US" sz="4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1585611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8" y="615015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PROFESSIONAL EXPERTS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31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Antasena</a:t>
            </a:r>
            <a:r>
              <a:rPr lang="en-US" sz="3100" dirty="0">
                <a:solidFill>
                  <a:srgbClr val="FFFF00"/>
                </a:solidFill>
                <a:latin typeface="Bahnschrift Light" panose="020B0502040204020203" pitchFamily="34" charset="0"/>
              </a:rPr>
              <a:t> Metadata </a:t>
            </a:r>
            <a:r>
              <a:rPr lang="en-US" sz="31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Selaras</a:t>
            </a:r>
            <a:r>
              <a:rPr lang="en-US" sz="3100" dirty="0">
                <a:solidFill>
                  <a:srgbClr val="FFFF00"/>
                </a:solidFill>
                <a:latin typeface="Bahnschrift Light" panose="020B0502040204020203" pitchFamily="34" charset="0"/>
              </a:rPr>
              <a:t> (First)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71888-11CA-4432-BF3A-0DB3533D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48" y="1629177"/>
            <a:ext cx="9829238" cy="39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88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8" y="1052897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PROFESSIONAL EXPERTS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SALARY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4EE6A-7443-46C4-8323-5F6A1E4F5009}"/>
              </a:ext>
            </a:extLst>
          </p:cNvPr>
          <p:cNvSpPr txBox="1"/>
          <p:nvPr/>
        </p:nvSpPr>
        <p:spPr>
          <a:xfrm>
            <a:off x="718905" y="2665925"/>
            <a:ext cx="11191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Month</a:t>
            </a:r>
            <a:r>
              <a:rPr lang="en-US" sz="7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7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Project</a:t>
            </a:r>
            <a:r>
              <a:rPr lang="en-US" sz="7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40304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8" y="1052897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PROFESSIONAL EXPERTS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SALARY </a:t>
            </a:r>
            <a:r>
              <a:rPr lang="en-US" sz="4000" i="1" dirty="0" err="1">
                <a:solidFill>
                  <a:srgbClr val="00B050"/>
                </a:solidFill>
                <a:latin typeface="Bahnschrift Light" panose="020B0502040204020203" pitchFamily="34" charset="0"/>
              </a:rPr>
              <a:t>perMonth</a:t>
            </a:r>
            <a:endParaRPr lang="en-US" sz="4400" i="1" dirty="0">
              <a:solidFill>
                <a:srgbClr val="00B05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4EE6A-7443-46C4-8323-5F6A1E4F5009}"/>
              </a:ext>
            </a:extLst>
          </p:cNvPr>
          <p:cNvSpPr txBox="1"/>
          <p:nvPr/>
        </p:nvSpPr>
        <p:spPr>
          <a:xfrm>
            <a:off x="742351" y="1824183"/>
            <a:ext cx="1119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mengikuti</a:t>
            </a:r>
            <a:r>
              <a:rPr lang="en-US" sz="32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UMK/UMR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33B2C-E232-4053-A1EF-C8F53A3E9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61" y="2533131"/>
            <a:ext cx="9419080" cy="40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3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816" y="2211996"/>
            <a:ext cx="11676184" cy="2694855"/>
          </a:xfrm>
        </p:spPr>
        <p:txBody>
          <a:bodyPr>
            <a:noAutofit/>
          </a:bodyPr>
          <a:lstStyle/>
          <a:p>
            <a:endParaRPr lang="en-US" sz="136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55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816" y="2211996"/>
            <a:ext cx="11676184" cy="2694855"/>
          </a:xfrm>
        </p:spPr>
        <p:txBody>
          <a:bodyPr>
            <a:noAutofit/>
          </a:bodyPr>
          <a:lstStyle/>
          <a:p>
            <a:r>
              <a:rPr lang="en-US" sz="136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Technologi</a:t>
            </a:r>
            <a:br>
              <a:rPr lang="en-US" sz="136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136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66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66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66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66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66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endParaRPr lang="en-US" sz="136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212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0AC04"/>
                </a:solidFill>
                <a:latin typeface="Bahnschrift Light" panose="020B0502040204020203" pitchFamily="34" charset="0"/>
              </a:rPr>
              <a:t>Management ARSIP</a:t>
            </a:r>
            <a:endParaRPr lang="en-US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D320C-C52C-4E42-ACF3-AE3D9DF1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34" y="1294229"/>
            <a:ext cx="9779283" cy="549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72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endParaRPr lang="en-US" sz="4400" dirty="0">
              <a:solidFill>
                <a:srgbClr val="10AC04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7" y="1416677"/>
            <a:ext cx="10225825" cy="496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Suhu</a:t>
            </a: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 dan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Kelembaban</a:t>
            </a: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tercontrol</a:t>
            </a:r>
            <a:endParaRPr lang="en-US" sz="36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System Udara (Oxygen)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tercontrol</a:t>
            </a:r>
            <a:endParaRPr lang="en-US" sz="36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Pest Control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berkala</a:t>
            </a:r>
            <a:endParaRPr lang="en-US" sz="36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Kebersihan</a:t>
            </a: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Terjaga</a:t>
            </a:r>
            <a:endParaRPr lang="en-US" sz="36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Penambahan</a:t>
            </a: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 Cover Box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tebal</a:t>
            </a: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 pada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arsip</a:t>
            </a: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statis</a:t>
            </a:r>
            <a:endParaRPr lang="en-US" sz="36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Penambahan</a:t>
            </a: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 Cover Box pada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arsip</a:t>
            </a: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Bahnschrift Light" panose="020B0502040204020203" pitchFamily="34" charset="0"/>
              </a:rPr>
              <a:t>dinamis</a:t>
            </a:r>
            <a:r>
              <a:rPr lang="en-US" sz="3600" dirty="0">
                <a:solidFill>
                  <a:srgbClr val="FFFF00"/>
                </a:solidFill>
                <a:latin typeface="Bahnschrift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3004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 err="1">
                <a:solidFill>
                  <a:srgbClr val="FFFF00"/>
                </a:solidFill>
              </a:rPr>
              <a:t>Suhu</a:t>
            </a:r>
            <a:r>
              <a:rPr lang="en-US" b="1" dirty="0">
                <a:solidFill>
                  <a:srgbClr val="FFFF00"/>
                </a:solidFill>
              </a:rPr>
              <a:t> dan </a:t>
            </a:r>
            <a:r>
              <a:rPr lang="en-US" b="1" dirty="0" err="1">
                <a:solidFill>
                  <a:srgbClr val="FFFF00"/>
                </a:solidFill>
              </a:rPr>
              <a:t>Kelembaban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7" y="1416677"/>
            <a:ext cx="102258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Pemeriksaan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secara</a:t>
            </a:r>
            <a:r>
              <a:rPr lang="en-US" sz="2000" dirty="0">
                <a:solidFill>
                  <a:srgbClr val="FFFF00"/>
                </a:solidFill>
              </a:rPr>
              <a:t> periodic </a:t>
            </a:r>
            <a:r>
              <a:rPr lang="en-US" sz="2000" dirty="0" err="1">
                <a:solidFill>
                  <a:srgbClr val="FFFF00"/>
                </a:solidFill>
              </a:rPr>
              <a:t>menggunakan</a:t>
            </a:r>
            <a:r>
              <a:rPr lang="en-US" sz="2000" dirty="0">
                <a:solidFill>
                  <a:srgbClr val="FFFF00"/>
                </a:solidFill>
              </a:rPr>
              <a:t> hygrometer digital automatic support alarm.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Menjaga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sirkulasi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udara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berjalan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lancar</a:t>
            </a:r>
            <a:r>
              <a:rPr lang="en-US" sz="2000" dirty="0">
                <a:solidFill>
                  <a:srgbClr val="FFFF00"/>
                </a:solidFill>
              </a:rPr>
              <a:t> (AC, </a:t>
            </a:r>
            <a:r>
              <a:rPr lang="en-US" sz="2000" dirty="0" err="1">
                <a:solidFill>
                  <a:srgbClr val="FFFF00"/>
                </a:solidFill>
              </a:rPr>
              <a:t>exhause</a:t>
            </a:r>
            <a:r>
              <a:rPr lang="en-US" sz="2000" dirty="0">
                <a:solidFill>
                  <a:srgbClr val="FFFF00"/>
                </a:solidFill>
              </a:rPr>
              <a:t>, Oxygen/Gas detector/monitor).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Menjaga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suhu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udara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tidak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lebih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dari</a:t>
            </a:r>
            <a:r>
              <a:rPr lang="en-US" sz="2000" dirty="0">
                <a:solidFill>
                  <a:srgbClr val="FFFF00"/>
                </a:solidFill>
              </a:rPr>
              <a:t> 27 C dan </a:t>
            </a:r>
            <a:r>
              <a:rPr lang="en-US" sz="2000" dirty="0" err="1">
                <a:solidFill>
                  <a:srgbClr val="FFFF00"/>
                </a:solidFill>
              </a:rPr>
              <a:t>kelembaban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tidak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lebih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dari</a:t>
            </a:r>
            <a:r>
              <a:rPr lang="en-US" sz="2000" dirty="0">
                <a:solidFill>
                  <a:srgbClr val="FFFF00"/>
                </a:solidFill>
              </a:rPr>
              <a:t> 60%.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Suhu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tidak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boleh</a:t>
            </a:r>
            <a:r>
              <a:rPr lang="en-US" sz="2000" dirty="0">
                <a:solidFill>
                  <a:srgbClr val="FFFF00"/>
                </a:solidFill>
              </a:rPr>
              <a:t> naik </a:t>
            </a:r>
            <a:r>
              <a:rPr lang="en-US" sz="2000" dirty="0" err="1">
                <a:solidFill>
                  <a:srgbClr val="FFFF00"/>
                </a:solidFill>
              </a:rPr>
              <a:t>turus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secara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drastis</a:t>
            </a:r>
            <a:endParaRPr lang="en-US" sz="20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Rak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arsip</a:t>
            </a:r>
            <a:r>
              <a:rPr lang="en-US" sz="2000" dirty="0">
                <a:solidFill>
                  <a:srgbClr val="FFFF00"/>
                </a:solidFill>
              </a:rPr>
              <a:t> yang </a:t>
            </a:r>
            <a:r>
              <a:rPr lang="en-US" sz="2000" dirty="0" err="1">
                <a:solidFill>
                  <a:srgbClr val="FFFF00"/>
                </a:solidFill>
              </a:rPr>
              <a:t>digunakan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harus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dapat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menjamin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sirkulasi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udara</a:t>
            </a:r>
            <a:r>
              <a:rPr lang="en-US" sz="2000" dirty="0">
                <a:solidFill>
                  <a:srgbClr val="FFFF00"/>
                </a:solidFill>
              </a:rPr>
              <a:t> yang </a:t>
            </a:r>
            <a:r>
              <a:rPr lang="en-US" sz="2000" dirty="0" err="1">
                <a:solidFill>
                  <a:srgbClr val="FFFF00"/>
                </a:solidFill>
              </a:rPr>
              <a:t>cukup</a:t>
            </a:r>
            <a:r>
              <a:rPr lang="en-US" sz="20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Hindari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penggunaan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rak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dengan</a:t>
            </a:r>
            <a:r>
              <a:rPr lang="en-US" sz="2000" dirty="0">
                <a:solidFill>
                  <a:srgbClr val="FFFF00"/>
                </a:solidFill>
              </a:rPr>
              <a:t> document yang </a:t>
            </a:r>
            <a:r>
              <a:rPr lang="en-US" sz="2000" dirty="0" err="1">
                <a:solidFill>
                  <a:srgbClr val="FFFF00"/>
                </a:solidFill>
              </a:rPr>
              <a:t>sangat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rapat</a:t>
            </a:r>
            <a:r>
              <a:rPr lang="en-US" sz="2000" dirty="0">
                <a:solidFill>
                  <a:srgbClr val="FFFF00"/>
                </a:solidFill>
              </a:rPr>
              <a:t> dan </a:t>
            </a:r>
            <a:r>
              <a:rPr lang="en-US" sz="2000" dirty="0" err="1">
                <a:solidFill>
                  <a:srgbClr val="FFFF00"/>
                </a:solidFill>
              </a:rPr>
              <a:t>padat</a:t>
            </a:r>
            <a:r>
              <a:rPr lang="en-US" sz="20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Pondasi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didesain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untuk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menjaga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atau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udara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lembab</a:t>
            </a:r>
            <a:r>
              <a:rPr lang="en-US" sz="2000" dirty="0">
                <a:solidFill>
                  <a:srgbClr val="FFFF00"/>
                </a:solidFill>
              </a:rPr>
              <a:t> naik </a:t>
            </a:r>
            <a:r>
              <a:rPr lang="en-US" sz="2000" dirty="0" err="1">
                <a:solidFill>
                  <a:srgbClr val="FFFF00"/>
                </a:solidFill>
              </a:rPr>
              <a:t>ke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tembok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karena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daya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resapan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kapiler</a:t>
            </a:r>
            <a:r>
              <a:rPr lang="en-US" sz="20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Hindari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penanaman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pohon</a:t>
            </a:r>
            <a:r>
              <a:rPr lang="en-US" sz="2000" dirty="0">
                <a:solidFill>
                  <a:srgbClr val="FFFF00"/>
                </a:solidFill>
              </a:rPr>
              <a:t>, </a:t>
            </a:r>
            <a:r>
              <a:rPr lang="en-US" sz="2000" dirty="0" err="1">
                <a:solidFill>
                  <a:srgbClr val="FFFF00"/>
                </a:solidFill>
              </a:rPr>
              <a:t>kayu-kayuan</a:t>
            </a:r>
            <a:r>
              <a:rPr lang="en-US" sz="2000" dirty="0">
                <a:solidFill>
                  <a:srgbClr val="FFFF00"/>
                </a:solidFill>
              </a:rPr>
              <a:t> di </a:t>
            </a:r>
            <a:r>
              <a:rPr lang="en-US" sz="2000" dirty="0" err="1">
                <a:solidFill>
                  <a:srgbClr val="FFFF00"/>
                </a:solidFill>
              </a:rPr>
              <a:t>dekat</a:t>
            </a:r>
            <a:r>
              <a:rPr lang="en-US" sz="2000" dirty="0">
                <a:solidFill>
                  <a:srgbClr val="FFFF00"/>
                </a:solidFill>
              </a:rPr>
              <a:t> Gedung dan </a:t>
            </a:r>
            <a:r>
              <a:rPr lang="en-US" sz="2000" dirty="0" err="1">
                <a:solidFill>
                  <a:srgbClr val="FFFF00"/>
                </a:solidFill>
              </a:rPr>
              <a:t>sumber</a:t>
            </a:r>
            <a:r>
              <a:rPr lang="en-US" sz="2000" dirty="0">
                <a:solidFill>
                  <a:srgbClr val="FFFF00"/>
                </a:solidFill>
              </a:rPr>
              <a:t> air/</a:t>
            </a:r>
            <a:r>
              <a:rPr lang="en-US" sz="2000" dirty="0" err="1">
                <a:solidFill>
                  <a:srgbClr val="FFFF00"/>
                </a:solidFill>
              </a:rPr>
              <a:t>pembuangan</a:t>
            </a:r>
            <a:r>
              <a:rPr lang="en-US" sz="2000" dirty="0">
                <a:solidFill>
                  <a:srgbClr val="FFFF00"/>
                </a:solidFill>
              </a:rPr>
              <a:t> dan </a:t>
            </a:r>
            <a:r>
              <a:rPr lang="en-US" sz="2000" dirty="0" err="1">
                <a:solidFill>
                  <a:srgbClr val="FFFF00"/>
                </a:solidFill>
              </a:rPr>
              <a:t>kamar</a:t>
            </a:r>
            <a:r>
              <a:rPr lang="en-US" sz="2000" dirty="0">
                <a:solidFill>
                  <a:srgbClr val="FFFF00"/>
                </a:solidFill>
              </a:rPr>
              <a:t> mandi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Menjaga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ruang</a:t>
            </a:r>
            <a:r>
              <a:rPr lang="en-US" sz="2000" dirty="0">
                <a:solidFill>
                  <a:srgbClr val="FFFF00"/>
                </a:solidFill>
              </a:rPr>
              <a:t> agar </a:t>
            </a:r>
            <a:r>
              <a:rPr lang="en-US" sz="2000" dirty="0" err="1">
                <a:solidFill>
                  <a:srgbClr val="FFFF00"/>
                </a:solidFill>
              </a:rPr>
              <a:t>tetap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bersih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dari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kontaminasi</a:t>
            </a:r>
            <a:r>
              <a:rPr lang="en-US" sz="2000" dirty="0">
                <a:solidFill>
                  <a:srgbClr val="FFFF00"/>
                </a:solidFill>
              </a:rPr>
              <a:t> gas/</a:t>
            </a:r>
            <a:r>
              <a:rPr lang="en-US" sz="2000" dirty="0" err="1">
                <a:solidFill>
                  <a:srgbClr val="FFFF00"/>
                </a:solidFill>
              </a:rPr>
              <a:t>lingkungan</a:t>
            </a:r>
            <a:r>
              <a:rPr lang="en-US" sz="2000" dirty="0">
                <a:solidFill>
                  <a:srgbClr val="FFFF00"/>
                </a:solidFill>
              </a:rPr>
              <a:t> agar </a:t>
            </a:r>
            <a:r>
              <a:rPr lang="en-US" sz="2000" dirty="0" err="1">
                <a:solidFill>
                  <a:srgbClr val="FFFF00"/>
                </a:solidFill>
              </a:rPr>
              <a:t>tidak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mudah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timbul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jamur</a:t>
            </a:r>
            <a:r>
              <a:rPr lang="en-US" sz="2000" dirty="0">
                <a:solidFill>
                  <a:srgbClr val="FFFF00"/>
                </a:solidFill>
              </a:rPr>
              <a:t> yang </a:t>
            </a:r>
            <a:r>
              <a:rPr lang="en-US" sz="2000" dirty="0" err="1">
                <a:solidFill>
                  <a:srgbClr val="FFFF00"/>
                </a:solidFill>
              </a:rPr>
              <a:t>akan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merusak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arsip</a:t>
            </a:r>
            <a:r>
              <a:rPr lang="en-US" sz="20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Pemantauan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kondisi</a:t>
            </a:r>
            <a:r>
              <a:rPr lang="en-US" sz="2000" dirty="0">
                <a:solidFill>
                  <a:srgbClr val="FFFF00"/>
                </a:solidFill>
              </a:rPr>
              <a:t> dan </a:t>
            </a:r>
            <a:r>
              <a:rPr lang="en-US" sz="2000" dirty="0" err="1">
                <a:solidFill>
                  <a:srgbClr val="FFFF00"/>
                </a:solidFill>
              </a:rPr>
              <a:t>peralatannya</a:t>
            </a:r>
            <a:r>
              <a:rPr lang="en-US" sz="2000" dirty="0">
                <a:solidFill>
                  <a:srgbClr val="FFFF00"/>
                </a:solidFill>
              </a:rPr>
              <a:t> yang </a:t>
            </a:r>
            <a:r>
              <a:rPr lang="en-US" sz="2000" dirty="0" err="1">
                <a:solidFill>
                  <a:srgbClr val="FFFF00"/>
                </a:solidFill>
              </a:rPr>
              <a:t>terkena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jamur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atau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korosi</a:t>
            </a:r>
            <a:r>
              <a:rPr lang="en-US" sz="2000" dirty="0">
                <a:solidFill>
                  <a:srgbClr val="FFFF00"/>
                </a:solidFill>
              </a:rPr>
              <a:t>, </a:t>
            </a:r>
            <a:r>
              <a:rPr lang="en-US" sz="2000" dirty="0" err="1">
                <a:solidFill>
                  <a:srgbClr val="FFFF00"/>
                </a:solidFill>
              </a:rPr>
              <a:t>untuk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segera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diadakan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ganti</a:t>
            </a:r>
            <a:r>
              <a:rPr lang="en-US" sz="20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Standar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suhu</a:t>
            </a:r>
            <a:r>
              <a:rPr lang="en-US" sz="2000" dirty="0">
                <a:solidFill>
                  <a:srgbClr val="FFFF00"/>
                </a:solidFill>
              </a:rPr>
              <a:t> dan </a:t>
            </a:r>
            <a:r>
              <a:rPr lang="en-US" sz="2000" dirty="0" err="1">
                <a:solidFill>
                  <a:srgbClr val="FFFF00"/>
                </a:solidFill>
              </a:rPr>
              <a:t>kelembaban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untuk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ruang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simpan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arsip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perlu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diatur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suhu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ruangan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tidak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lebih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dari</a:t>
            </a:r>
            <a:r>
              <a:rPr lang="en-US" sz="2000" dirty="0">
                <a:solidFill>
                  <a:srgbClr val="FFFF00"/>
                </a:solidFill>
              </a:rPr>
              <a:t> 25 - 27 C dan </a:t>
            </a:r>
            <a:r>
              <a:rPr lang="en-US" sz="2000" dirty="0" err="1">
                <a:solidFill>
                  <a:srgbClr val="FFFF00"/>
                </a:solidFill>
              </a:rPr>
              <a:t>kelembaban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tidak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lebih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dari</a:t>
            </a:r>
            <a:r>
              <a:rPr lang="en-US" sz="2000" dirty="0">
                <a:solidFill>
                  <a:srgbClr val="FFFF00"/>
                </a:solidFill>
              </a:rPr>
              <a:t> 50 – 60 %.</a:t>
            </a:r>
          </a:p>
        </p:txBody>
      </p:sp>
    </p:spTree>
    <p:extLst>
      <p:ext uri="{BB962C8B-B14F-4D97-AF65-F5344CB8AC3E}">
        <p14:creationId xmlns:p14="http://schemas.microsoft.com/office/powerpoint/2010/main" val="3668576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 err="1">
                <a:solidFill>
                  <a:srgbClr val="FFFF00"/>
                </a:solidFill>
              </a:rPr>
              <a:t>Suhu</a:t>
            </a:r>
            <a:r>
              <a:rPr lang="en-US" b="1" dirty="0">
                <a:solidFill>
                  <a:srgbClr val="FFFF00"/>
                </a:solidFill>
              </a:rPr>
              <a:t> dan </a:t>
            </a:r>
            <a:r>
              <a:rPr lang="en-US" b="1" dirty="0" err="1">
                <a:solidFill>
                  <a:srgbClr val="FFFF00"/>
                </a:solidFill>
              </a:rPr>
              <a:t>Kelembaban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7" y="1416677"/>
            <a:ext cx="10225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00"/>
                </a:solidFill>
              </a:rPr>
              <a:t>untuk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arsip</a:t>
            </a:r>
            <a:r>
              <a:rPr lang="en-US" sz="2000" dirty="0">
                <a:solidFill>
                  <a:srgbClr val="FFFF00"/>
                </a:solidFill>
              </a:rPr>
              <a:t>/document </a:t>
            </a:r>
            <a:r>
              <a:rPr lang="en-US" sz="2000" dirty="0" err="1">
                <a:solidFill>
                  <a:srgbClr val="FFFF00"/>
                </a:solidFill>
              </a:rPr>
              <a:t>statis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  <a:r>
              <a:rPr lang="en-US" sz="2000" dirty="0" err="1">
                <a:solidFill>
                  <a:srgbClr val="FFFF00"/>
                </a:solidFill>
              </a:rPr>
              <a:t>kuno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sebaiknya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disimpan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dalam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ruangan</a:t>
            </a:r>
            <a:r>
              <a:rPr lang="en-US" sz="2000" dirty="0">
                <a:solidFill>
                  <a:srgbClr val="FFFF00"/>
                </a:solidFill>
              </a:rPr>
              <a:t> yang </a:t>
            </a:r>
            <a:r>
              <a:rPr lang="en-US" sz="2000" dirty="0" err="1">
                <a:solidFill>
                  <a:srgbClr val="FFFF00"/>
                </a:solidFill>
              </a:rPr>
              <a:t>tertutup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dengan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suhu</a:t>
            </a:r>
            <a:r>
              <a:rPr lang="en-US" sz="2000" dirty="0">
                <a:solidFill>
                  <a:srgbClr val="FFFF00"/>
                </a:solidFill>
              </a:rPr>
              <a:t> dan </a:t>
            </a:r>
            <a:r>
              <a:rPr lang="en-US" sz="2000" dirty="0" err="1">
                <a:solidFill>
                  <a:srgbClr val="FFFF00"/>
                </a:solidFill>
              </a:rPr>
              <a:t>kelembaban</a:t>
            </a:r>
            <a:r>
              <a:rPr lang="en-US" sz="2000" dirty="0">
                <a:solidFill>
                  <a:srgbClr val="FFFF00"/>
                </a:solidFill>
              </a:rPr>
              <a:t> yang </a:t>
            </a:r>
            <a:r>
              <a:rPr lang="en-US" sz="2000" dirty="0" err="1">
                <a:solidFill>
                  <a:srgbClr val="FFFF00"/>
                </a:solidFill>
              </a:rPr>
              <a:t>sangat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en-US" sz="2000" dirty="0" err="1">
                <a:solidFill>
                  <a:srgbClr val="FFFF00"/>
                </a:solidFill>
              </a:rPr>
              <a:t>terkontrol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4381D-4863-45C1-92E7-BA9EE6F0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806" y="2495281"/>
            <a:ext cx="7405351" cy="38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6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Suhu</a:t>
            </a:r>
            <a:r>
              <a:rPr lang="en-US" sz="4000" b="1" dirty="0">
                <a:solidFill>
                  <a:srgbClr val="FFFF00"/>
                </a:solidFill>
              </a:rPr>
              <a:t> dan </a:t>
            </a:r>
            <a:r>
              <a:rPr lang="en-US" sz="4000" b="1" dirty="0" err="1">
                <a:solidFill>
                  <a:srgbClr val="FFFF00"/>
                </a:solidFill>
              </a:rPr>
              <a:t>Kelembaban</a:t>
            </a:r>
            <a:r>
              <a:rPr lang="en-US" sz="4000" b="1" dirty="0">
                <a:solidFill>
                  <a:srgbClr val="FFFF00"/>
                </a:solidFill>
              </a:rPr>
              <a:t> - </a:t>
            </a:r>
            <a:r>
              <a:rPr lang="en-US" sz="4000" b="1" dirty="0" err="1">
                <a:solidFill>
                  <a:srgbClr val="FFFF00"/>
                </a:solidFill>
              </a:rPr>
              <a:t>Exhause</a:t>
            </a:r>
            <a:r>
              <a:rPr lang="en-US" sz="4000" b="1" dirty="0">
                <a:solidFill>
                  <a:srgbClr val="FFFF00"/>
                </a:solidFill>
              </a:rPr>
              <a:t> - AC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2BD13-1A55-407C-8E05-DC002E0A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10" y="1759523"/>
            <a:ext cx="10664360" cy="48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5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Suhu</a:t>
            </a:r>
            <a:r>
              <a:rPr lang="en-US" sz="4000" b="1" dirty="0">
                <a:solidFill>
                  <a:srgbClr val="FFFF00"/>
                </a:solidFill>
              </a:rPr>
              <a:t> dan </a:t>
            </a:r>
            <a:r>
              <a:rPr lang="en-US" sz="4000" b="1" dirty="0" err="1">
                <a:solidFill>
                  <a:srgbClr val="FFFF00"/>
                </a:solidFill>
              </a:rPr>
              <a:t>Kelembaban</a:t>
            </a:r>
            <a:r>
              <a:rPr lang="en-US" sz="4000" b="1" dirty="0">
                <a:solidFill>
                  <a:srgbClr val="FFFF00"/>
                </a:solidFill>
              </a:rPr>
              <a:t> - </a:t>
            </a:r>
            <a:r>
              <a:rPr lang="en-US" sz="4000" b="1" dirty="0" err="1">
                <a:solidFill>
                  <a:srgbClr val="FFFF00"/>
                </a:solidFill>
              </a:rPr>
              <a:t>Exhause</a:t>
            </a:r>
            <a:r>
              <a:rPr lang="en-US" sz="4000" b="1" dirty="0">
                <a:solidFill>
                  <a:srgbClr val="FFFF00"/>
                </a:solidFill>
              </a:rPr>
              <a:t> - AC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56E6E-7867-4C26-830C-77901FC41C0A}"/>
              </a:ext>
            </a:extLst>
          </p:cNvPr>
          <p:cNvSpPr txBox="1"/>
          <p:nvPr/>
        </p:nvSpPr>
        <p:spPr>
          <a:xfrm>
            <a:off x="9186928" y="1674674"/>
            <a:ext cx="3086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Design for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Support Monitoring from computer/laptop/android</a:t>
            </a:r>
          </a:p>
          <a:p>
            <a:r>
              <a:rPr lang="en-US" dirty="0">
                <a:solidFill>
                  <a:srgbClr val="FFFF00"/>
                </a:solidFill>
              </a:rPr>
              <a:t>      iPhone</a:t>
            </a:r>
          </a:p>
          <a:p>
            <a:r>
              <a:rPr lang="en-US" dirty="0" err="1">
                <a:solidFill>
                  <a:srgbClr val="FFFF00"/>
                </a:solidFill>
              </a:rPr>
              <a:t>Rp</a:t>
            </a:r>
            <a:r>
              <a:rPr lang="en-US" dirty="0">
                <a:solidFill>
                  <a:srgbClr val="FFFF00"/>
                </a:solidFill>
              </a:rPr>
              <a:t>. 2.540.110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8D748-B8B2-473B-8C33-F0200D8B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8" y="1416677"/>
            <a:ext cx="4743450" cy="3905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B0C1D-83C3-46BF-8312-4C4206FA7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899" y="3253392"/>
            <a:ext cx="4762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21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Suhu</a:t>
            </a:r>
            <a:r>
              <a:rPr lang="en-US" sz="4000" b="1" dirty="0">
                <a:solidFill>
                  <a:srgbClr val="FFFF00"/>
                </a:solidFill>
              </a:rPr>
              <a:t> dan </a:t>
            </a:r>
            <a:r>
              <a:rPr lang="en-US" sz="4000" b="1" dirty="0" err="1">
                <a:solidFill>
                  <a:srgbClr val="FFFF00"/>
                </a:solidFill>
              </a:rPr>
              <a:t>Kelembaban</a:t>
            </a:r>
            <a:r>
              <a:rPr lang="en-US" sz="4000" b="1" dirty="0">
                <a:solidFill>
                  <a:srgbClr val="FFFF00"/>
                </a:solidFill>
              </a:rPr>
              <a:t> - </a:t>
            </a:r>
            <a:r>
              <a:rPr lang="en-US" sz="4000" b="1" dirty="0" err="1">
                <a:solidFill>
                  <a:srgbClr val="FFFF00"/>
                </a:solidFill>
              </a:rPr>
              <a:t>Exhause</a:t>
            </a:r>
            <a:r>
              <a:rPr lang="en-US" sz="4000" b="1" dirty="0">
                <a:solidFill>
                  <a:srgbClr val="FFFF00"/>
                </a:solidFill>
              </a:rPr>
              <a:t> - AC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56E6E-7867-4C26-830C-77901FC41C0A}"/>
              </a:ext>
            </a:extLst>
          </p:cNvPr>
          <p:cNvSpPr txBox="1"/>
          <p:nvPr/>
        </p:nvSpPr>
        <p:spPr>
          <a:xfrm>
            <a:off x="9186928" y="1674674"/>
            <a:ext cx="3086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Design for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Support Monitoring from computer/laptop/android</a:t>
            </a:r>
          </a:p>
          <a:p>
            <a:r>
              <a:rPr lang="en-US" dirty="0">
                <a:solidFill>
                  <a:srgbClr val="FFFF00"/>
                </a:solidFill>
              </a:rPr>
              <a:t>      iPhone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3 sensor 1 console</a:t>
            </a:r>
          </a:p>
          <a:p>
            <a:r>
              <a:rPr lang="en-US" dirty="0" err="1">
                <a:solidFill>
                  <a:srgbClr val="FFFF00"/>
                </a:solidFill>
              </a:rPr>
              <a:t>Rp</a:t>
            </a:r>
            <a:r>
              <a:rPr lang="en-US" dirty="0">
                <a:solidFill>
                  <a:srgbClr val="FFFF00"/>
                </a:solidFill>
              </a:rPr>
              <a:t>. 2.540.110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45BE-07B0-4BBE-82E7-E5F2DA81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30" y="1416677"/>
            <a:ext cx="6966713" cy="538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0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Suhu</a:t>
            </a:r>
            <a:r>
              <a:rPr lang="en-US" sz="4000" b="1" dirty="0">
                <a:solidFill>
                  <a:srgbClr val="FFFF00"/>
                </a:solidFill>
              </a:rPr>
              <a:t> dan </a:t>
            </a:r>
            <a:r>
              <a:rPr lang="en-US" sz="4000" b="1" dirty="0" err="1">
                <a:solidFill>
                  <a:srgbClr val="FFFF00"/>
                </a:solidFill>
              </a:rPr>
              <a:t>Kelembaban</a:t>
            </a:r>
            <a:r>
              <a:rPr lang="en-US" sz="4000" b="1" dirty="0">
                <a:solidFill>
                  <a:srgbClr val="FFFF00"/>
                </a:solidFill>
              </a:rPr>
              <a:t> - </a:t>
            </a:r>
            <a:r>
              <a:rPr lang="en-US" sz="4000" b="1" dirty="0" err="1">
                <a:solidFill>
                  <a:srgbClr val="FFFF00"/>
                </a:solidFill>
              </a:rPr>
              <a:t>Exhause</a:t>
            </a:r>
            <a:r>
              <a:rPr lang="en-US" sz="4000" b="1" dirty="0">
                <a:solidFill>
                  <a:srgbClr val="FFFF00"/>
                </a:solidFill>
              </a:rPr>
              <a:t> - AC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9D8A2-207D-46C9-8E2B-DB9623AF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2" y="1687133"/>
            <a:ext cx="5163868" cy="4855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56E6E-7867-4C26-830C-77901FC41C0A}"/>
              </a:ext>
            </a:extLst>
          </p:cNvPr>
          <p:cNvSpPr txBox="1"/>
          <p:nvPr/>
        </p:nvSpPr>
        <p:spPr>
          <a:xfrm>
            <a:off x="5797050" y="2163651"/>
            <a:ext cx="3086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Design for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Support Monitoring from computer/laptop/android</a:t>
            </a:r>
          </a:p>
          <a:p>
            <a:r>
              <a:rPr lang="en-US" dirty="0">
                <a:solidFill>
                  <a:srgbClr val="FFFF00"/>
                </a:solidFill>
              </a:rPr>
              <a:t>      iPhone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1 sensor 1 console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$85.77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4814D-11C2-4B27-BB44-5CF0E735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817" y="2902315"/>
            <a:ext cx="2947789" cy="3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30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sz="4000" b="1" dirty="0" err="1">
                <a:solidFill>
                  <a:srgbClr val="FFFF00"/>
                </a:solidFill>
              </a:rPr>
              <a:t>Suhu</a:t>
            </a:r>
            <a:r>
              <a:rPr lang="en-US" sz="4000" b="1" dirty="0">
                <a:solidFill>
                  <a:srgbClr val="FFFF00"/>
                </a:solidFill>
              </a:rPr>
              <a:t> dan </a:t>
            </a:r>
            <a:r>
              <a:rPr lang="en-US" sz="4000" b="1" dirty="0" err="1">
                <a:solidFill>
                  <a:srgbClr val="FFFF00"/>
                </a:solidFill>
              </a:rPr>
              <a:t>Kelembaban</a:t>
            </a:r>
            <a:r>
              <a:rPr lang="en-US" sz="4000" b="1" dirty="0">
                <a:solidFill>
                  <a:srgbClr val="FFFF00"/>
                </a:solidFill>
              </a:rPr>
              <a:t> - </a:t>
            </a:r>
            <a:r>
              <a:rPr lang="en-US" sz="4000" b="1" dirty="0" err="1">
                <a:solidFill>
                  <a:srgbClr val="FFFF00"/>
                </a:solidFill>
              </a:rPr>
              <a:t>Exhause</a:t>
            </a:r>
            <a:r>
              <a:rPr lang="en-US" sz="4000" b="1" dirty="0">
                <a:solidFill>
                  <a:srgbClr val="FFFF00"/>
                </a:solidFill>
              </a:rPr>
              <a:t> - AC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3B579-5B01-4074-B88B-86D0E2374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8" y="1416677"/>
            <a:ext cx="2742126" cy="274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DA3BE-DDDA-4276-9A0E-FFAE782D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06" y="4612734"/>
            <a:ext cx="3865092" cy="2085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B9340E-62C7-4417-A84C-AFDE74023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463" y="1416677"/>
            <a:ext cx="6746589" cy="5059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981B7-9BA6-4C07-BEE1-8B17A3418598}"/>
              </a:ext>
            </a:extLst>
          </p:cNvPr>
          <p:cNvSpPr txBox="1"/>
          <p:nvPr/>
        </p:nvSpPr>
        <p:spPr>
          <a:xfrm>
            <a:off x="695459" y="4104511"/>
            <a:ext cx="22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inline exhaust fan</a:t>
            </a:r>
          </a:p>
        </p:txBody>
      </p:sp>
    </p:spTree>
    <p:extLst>
      <p:ext uri="{BB962C8B-B14F-4D97-AF65-F5344CB8AC3E}">
        <p14:creationId xmlns:p14="http://schemas.microsoft.com/office/powerpoint/2010/main" val="2354014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>
                <a:solidFill>
                  <a:srgbClr val="FFFF00"/>
                </a:solidFill>
              </a:rPr>
              <a:t>RAK)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7" y="1416677"/>
            <a:ext cx="102258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00"/>
                </a:solidFill>
              </a:rPr>
              <a:t>Tinggi </a:t>
            </a:r>
            <a:r>
              <a:rPr lang="en-US" sz="2200" dirty="0" err="1">
                <a:solidFill>
                  <a:srgbClr val="FFFF00"/>
                </a:solidFill>
              </a:rPr>
              <a:t>rak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disesuaikan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dengan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ketinggian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atap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ruang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penyimpanan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arsip</a:t>
            </a:r>
            <a:r>
              <a:rPr lang="en-US" sz="22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Ruang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penyimpanan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arsip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dengan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ketinggian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atap</a:t>
            </a:r>
            <a:r>
              <a:rPr lang="en-US" sz="2200" dirty="0">
                <a:solidFill>
                  <a:srgbClr val="FFFF00"/>
                </a:solidFill>
              </a:rPr>
              <a:t> 260-280 cm </a:t>
            </a:r>
            <a:r>
              <a:rPr lang="en-US" sz="2200" dirty="0" err="1">
                <a:solidFill>
                  <a:srgbClr val="FFFF00"/>
                </a:solidFill>
              </a:rPr>
              <a:t>dipergunakan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rak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arsip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setinggi</a:t>
            </a:r>
            <a:r>
              <a:rPr lang="en-US" sz="2200" dirty="0">
                <a:solidFill>
                  <a:srgbClr val="FFFF00"/>
                </a:solidFill>
              </a:rPr>
              <a:t> 200-220 cm.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Jarak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antara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rak</a:t>
            </a:r>
            <a:r>
              <a:rPr lang="en-US" sz="2200" dirty="0">
                <a:solidFill>
                  <a:srgbClr val="FFFF00"/>
                </a:solidFill>
              </a:rPr>
              <a:t> dan </a:t>
            </a:r>
            <a:r>
              <a:rPr lang="en-US" sz="2200" dirty="0" err="1">
                <a:solidFill>
                  <a:srgbClr val="FFFF00"/>
                </a:solidFill>
              </a:rPr>
              <a:t>tembok</a:t>
            </a:r>
            <a:r>
              <a:rPr lang="en-US" sz="2200" dirty="0">
                <a:solidFill>
                  <a:srgbClr val="FFFF00"/>
                </a:solidFill>
              </a:rPr>
              <a:t> 70-80 cm.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Jarak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antara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baris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rak</a:t>
            </a:r>
            <a:r>
              <a:rPr lang="en-US" sz="2200" dirty="0">
                <a:solidFill>
                  <a:srgbClr val="FFFF00"/>
                </a:solidFill>
              </a:rPr>
              <a:t> yang </a:t>
            </a:r>
            <a:r>
              <a:rPr lang="en-US" sz="2200" dirty="0" err="1">
                <a:solidFill>
                  <a:srgbClr val="FFFF00"/>
                </a:solidFill>
              </a:rPr>
              <a:t>satu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dengan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baris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rak</a:t>
            </a:r>
            <a:r>
              <a:rPr lang="en-US" sz="2200" dirty="0">
                <a:solidFill>
                  <a:srgbClr val="FFFF00"/>
                </a:solidFill>
              </a:rPr>
              <a:t> yang </a:t>
            </a:r>
            <a:r>
              <a:rPr lang="en-US" sz="2200" dirty="0" err="1">
                <a:solidFill>
                  <a:srgbClr val="FFFF00"/>
                </a:solidFill>
              </a:rPr>
              <a:t>lainnya</a:t>
            </a:r>
            <a:r>
              <a:rPr lang="en-US" sz="2200" dirty="0">
                <a:solidFill>
                  <a:srgbClr val="FFFF00"/>
                </a:solidFill>
              </a:rPr>
              <a:t> 100-110 cm.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Rak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arsip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sebaiknya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terbuat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dari</a:t>
            </a:r>
            <a:r>
              <a:rPr lang="en-US" sz="2200" dirty="0">
                <a:solidFill>
                  <a:srgbClr val="FFFF00"/>
                </a:solidFill>
              </a:rPr>
              <a:t> metal/</a:t>
            </a:r>
            <a:r>
              <a:rPr lang="en-US" sz="2200" dirty="0" err="1">
                <a:solidFill>
                  <a:srgbClr val="FFFF00"/>
                </a:solidFill>
              </a:rPr>
              <a:t>alumunium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tebal</a:t>
            </a:r>
            <a:r>
              <a:rPr lang="en-US" sz="2200" dirty="0">
                <a:solidFill>
                  <a:srgbClr val="FFFF00"/>
                </a:solidFill>
              </a:rPr>
              <a:t> yang </a:t>
            </a:r>
            <a:r>
              <a:rPr lang="en-US" sz="2200" dirty="0" err="1">
                <a:solidFill>
                  <a:srgbClr val="FFFF00"/>
                </a:solidFill>
              </a:rPr>
              <a:t>tidak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mudah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berkarat</a:t>
            </a:r>
            <a:r>
              <a:rPr lang="en-US" sz="22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Penggunaan</a:t>
            </a:r>
            <a:r>
              <a:rPr lang="en-US" sz="2200" dirty="0">
                <a:solidFill>
                  <a:srgbClr val="FFFF00"/>
                </a:solidFill>
              </a:rPr>
              <a:t> roll </a:t>
            </a:r>
            <a:r>
              <a:rPr lang="en-US" sz="2200" dirty="0" err="1">
                <a:solidFill>
                  <a:srgbClr val="FFFF00"/>
                </a:solidFill>
              </a:rPr>
              <a:t>o’pact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lebih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banya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untuk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menampung</a:t>
            </a:r>
            <a:r>
              <a:rPr lang="en-US" sz="2200" dirty="0">
                <a:solidFill>
                  <a:srgbClr val="FFFF00"/>
                </a:solidFill>
              </a:rPr>
              <a:t> volume </a:t>
            </a:r>
            <a:r>
              <a:rPr lang="en-US" sz="2200" dirty="0" err="1">
                <a:solidFill>
                  <a:srgbClr val="FFFF00"/>
                </a:solidFill>
              </a:rPr>
              <a:t>arsip</a:t>
            </a:r>
            <a:r>
              <a:rPr lang="en-US" sz="2200" dirty="0">
                <a:solidFill>
                  <a:srgbClr val="FFFF00"/>
                </a:solidFill>
              </a:rPr>
              <a:t> yang </a:t>
            </a:r>
            <a:r>
              <a:rPr lang="en-US" sz="2200" dirty="0" err="1">
                <a:solidFill>
                  <a:srgbClr val="FFFF00"/>
                </a:solidFill>
              </a:rPr>
              <a:t>disimpan</a:t>
            </a:r>
            <a:r>
              <a:rPr lang="en-US" sz="22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Penggunaan</a:t>
            </a:r>
            <a:r>
              <a:rPr lang="en-US" sz="2200" dirty="0">
                <a:solidFill>
                  <a:srgbClr val="FFFF00"/>
                </a:solidFill>
              </a:rPr>
              <a:t> roll </a:t>
            </a:r>
            <a:r>
              <a:rPr lang="en-US" sz="2200" dirty="0" err="1">
                <a:solidFill>
                  <a:srgbClr val="FFFF00"/>
                </a:solidFill>
              </a:rPr>
              <a:t>o’pact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tidak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dapat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diakses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secara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bersamaan</a:t>
            </a:r>
            <a:r>
              <a:rPr lang="en-US" sz="22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Ukuran</a:t>
            </a:r>
            <a:r>
              <a:rPr lang="en-US" sz="2200" dirty="0">
                <a:solidFill>
                  <a:srgbClr val="FFFF00"/>
                </a:solidFill>
              </a:rPr>
              <a:t> roll </a:t>
            </a:r>
            <a:r>
              <a:rPr lang="en-US" sz="2200" dirty="0" err="1">
                <a:solidFill>
                  <a:srgbClr val="FFFF00"/>
                </a:solidFill>
              </a:rPr>
              <a:t>o’pact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tidak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dapat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menyesuaikan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dengan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ketinggian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ruangan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karena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sudah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standar</a:t>
            </a:r>
            <a:r>
              <a:rPr lang="en-US" sz="2200" dirty="0">
                <a:solidFill>
                  <a:srgbClr val="FFFF00"/>
                </a:solidFill>
              </a:rPr>
              <a:t>. Roll </a:t>
            </a:r>
            <a:r>
              <a:rPr lang="en-US" sz="2200" dirty="0" err="1">
                <a:solidFill>
                  <a:srgbClr val="FFFF00"/>
                </a:solidFill>
              </a:rPr>
              <a:t>o’pact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relatif</a:t>
            </a:r>
            <a:r>
              <a:rPr lang="en-US" sz="2200" dirty="0">
                <a:solidFill>
                  <a:srgbClr val="FFFF00"/>
                </a:solidFill>
              </a:rPr>
              <a:t>  </a:t>
            </a:r>
            <a:r>
              <a:rPr lang="en-US" sz="2200" dirty="0" err="1">
                <a:solidFill>
                  <a:srgbClr val="FFFF00"/>
                </a:solidFill>
              </a:rPr>
              <a:t>lebih</a:t>
            </a:r>
            <a:r>
              <a:rPr lang="en-US" sz="2200" dirty="0">
                <a:solidFill>
                  <a:srgbClr val="FFFF00"/>
                </a:solidFill>
              </a:rPr>
              <a:t> mahal.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Penggunaan</a:t>
            </a:r>
            <a:r>
              <a:rPr lang="en-US" sz="2200" dirty="0">
                <a:solidFill>
                  <a:srgbClr val="FFFF00"/>
                </a:solidFill>
              </a:rPr>
              <a:t> roll </a:t>
            </a:r>
            <a:r>
              <a:rPr lang="en-US" sz="2200" dirty="0" err="1">
                <a:solidFill>
                  <a:srgbClr val="FFFF00"/>
                </a:solidFill>
              </a:rPr>
              <a:t>o’pact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diperlukan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konstuksi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beban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muatan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lebih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kuat</a:t>
            </a:r>
            <a:r>
              <a:rPr lang="en-US" sz="22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Penggunaan</a:t>
            </a:r>
            <a:r>
              <a:rPr lang="en-US" sz="2200" dirty="0">
                <a:solidFill>
                  <a:srgbClr val="FFFF00"/>
                </a:solidFill>
              </a:rPr>
              <a:t> roll </a:t>
            </a:r>
            <a:r>
              <a:rPr lang="en-US" sz="2200" dirty="0" err="1">
                <a:solidFill>
                  <a:srgbClr val="FFFF00"/>
                </a:solidFill>
              </a:rPr>
              <a:t>o’pact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harus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menjamin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sirkulasi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udara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berjalan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dengan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lancar</a:t>
            </a:r>
            <a:r>
              <a:rPr lang="en-US" sz="22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FF00"/>
                </a:solidFill>
              </a:rPr>
              <a:t>Rak</a:t>
            </a:r>
            <a:r>
              <a:rPr lang="en-US" sz="2200" dirty="0">
                <a:solidFill>
                  <a:srgbClr val="FFFF00"/>
                </a:solidFill>
              </a:rPr>
              <a:t>, </a:t>
            </a:r>
            <a:r>
              <a:rPr lang="en-US" sz="2200" dirty="0" err="1">
                <a:solidFill>
                  <a:srgbClr val="FFFF00"/>
                </a:solidFill>
              </a:rPr>
              <a:t>peralahan</a:t>
            </a:r>
            <a:r>
              <a:rPr lang="en-US" sz="2200" dirty="0">
                <a:solidFill>
                  <a:srgbClr val="FFFF00"/>
                </a:solidFill>
              </a:rPr>
              <a:t> dan </a:t>
            </a:r>
            <a:r>
              <a:rPr lang="en-US" sz="2200" dirty="0" err="1">
                <a:solidFill>
                  <a:srgbClr val="FFFF00"/>
                </a:solidFill>
              </a:rPr>
              <a:t>perlengkapan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lainnya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harus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dijamin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aman</a:t>
            </a:r>
            <a:r>
              <a:rPr lang="en-US" sz="2200" dirty="0">
                <a:solidFill>
                  <a:srgbClr val="FFFF00"/>
                </a:solidFill>
              </a:rPr>
              <a:t>, </a:t>
            </a:r>
            <a:r>
              <a:rPr lang="en-US" sz="2200" dirty="0" err="1">
                <a:solidFill>
                  <a:srgbClr val="FFFF00"/>
                </a:solidFill>
              </a:rPr>
              <a:t>mudah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diakses</a:t>
            </a:r>
            <a:r>
              <a:rPr lang="en-US" sz="2200" dirty="0">
                <a:solidFill>
                  <a:srgbClr val="FFFF00"/>
                </a:solidFill>
              </a:rPr>
              <a:t> dan </a:t>
            </a:r>
            <a:r>
              <a:rPr lang="en-US" sz="2200" dirty="0" err="1">
                <a:solidFill>
                  <a:srgbClr val="FFFF00"/>
                </a:solidFill>
              </a:rPr>
              <a:t>terlindung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dari</a:t>
            </a:r>
            <a:r>
              <a:rPr lang="en-US" sz="2200" dirty="0">
                <a:solidFill>
                  <a:srgbClr val="FFFF00"/>
                </a:solidFill>
              </a:rPr>
              <a:t> </a:t>
            </a:r>
            <a:r>
              <a:rPr lang="en-US" sz="2200" dirty="0" err="1">
                <a:solidFill>
                  <a:srgbClr val="FFFF00"/>
                </a:solidFill>
              </a:rPr>
              <a:t>hama</a:t>
            </a:r>
            <a:r>
              <a:rPr lang="en-US" sz="2200" dirty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8393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>
                <a:solidFill>
                  <a:srgbClr val="FFFF00"/>
                </a:solidFill>
              </a:rPr>
              <a:t>RAK)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D8910E0-3744-4BC4-8AF2-D7788B5C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19" y="1683626"/>
            <a:ext cx="5672435" cy="3101285"/>
          </a:xfrm>
          <a:prstGeom prst="rect">
            <a:avLst/>
          </a:prstGeom>
        </p:spPr>
      </p:pic>
      <p:pic>
        <p:nvPicPr>
          <p:cNvPr id="5" name="Picture 4">
            <a:hlinkClick r:id="rId4" action="ppaction://hlinkfile"/>
            <a:extLst>
              <a:ext uri="{FF2B5EF4-FFF2-40B4-BE49-F238E27FC236}">
                <a16:creationId xmlns:a16="http://schemas.microsoft.com/office/drawing/2014/main" id="{581456D3-619F-4AE9-B538-81B77445E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54" y="1585174"/>
            <a:ext cx="3687651" cy="3687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7EB79-3FAA-4EB2-94D5-236EFBB850D6}"/>
              </a:ext>
            </a:extLst>
          </p:cNvPr>
          <p:cNvSpPr txBox="1"/>
          <p:nvPr/>
        </p:nvSpPr>
        <p:spPr>
          <a:xfrm>
            <a:off x="4726547" y="5672937"/>
            <a:ext cx="6091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10-999 pieces  = $220</a:t>
            </a:r>
          </a:p>
          <a:p>
            <a:r>
              <a:rPr lang="en-US" sz="2400" dirty="0">
                <a:solidFill>
                  <a:srgbClr val="FFFF00"/>
                </a:solidFill>
              </a:rPr>
              <a:t>&gt; 1000 pcs = $205</a:t>
            </a:r>
          </a:p>
        </p:txBody>
      </p:sp>
    </p:spTree>
    <p:extLst>
      <p:ext uri="{BB962C8B-B14F-4D97-AF65-F5344CB8AC3E}">
        <p14:creationId xmlns:p14="http://schemas.microsoft.com/office/powerpoint/2010/main" val="334284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6130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10AC04"/>
                </a:solidFill>
                <a:latin typeface="Bahnschrift Light" panose="020B0502040204020203" pitchFamily="34" charset="0"/>
              </a:rPr>
              <a:t>Management ARSIP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b="1" dirty="0">
                <a:solidFill>
                  <a:srgbClr val="FFFF00"/>
                </a:solidFill>
              </a:rPr>
              <a:t>SOLUTION</a:t>
            </a:r>
            <a:endParaRPr lang="en-US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CD6F7-7A97-413C-9C40-980273001988}"/>
              </a:ext>
            </a:extLst>
          </p:cNvPr>
          <p:cNvSpPr txBox="1"/>
          <p:nvPr/>
        </p:nvSpPr>
        <p:spPr>
          <a:xfrm>
            <a:off x="744994" y="2744805"/>
            <a:ext cx="110906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DIGITALISASI </a:t>
            </a:r>
          </a:p>
          <a:p>
            <a:pPr algn="ctr"/>
            <a:r>
              <a:rPr lang="en-US" sz="6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</a:p>
          <a:p>
            <a:pPr algn="ctr"/>
            <a:r>
              <a:rPr lang="en-US" sz="6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TERDISTRIBUSI</a:t>
            </a:r>
          </a:p>
        </p:txBody>
      </p:sp>
    </p:spTree>
    <p:extLst>
      <p:ext uri="{BB962C8B-B14F-4D97-AF65-F5344CB8AC3E}">
        <p14:creationId xmlns:p14="http://schemas.microsoft.com/office/powerpoint/2010/main" val="1463401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 err="1">
                <a:solidFill>
                  <a:srgbClr val="FFFF00"/>
                </a:solidFill>
              </a:rPr>
              <a:t>Kapasitas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Ruang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Simpan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7" y="1416677"/>
            <a:ext cx="10225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Rata-rata </a:t>
            </a:r>
            <a:r>
              <a:rPr lang="en-US" dirty="0" err="1">
                <a:solidFill>
                  <a:srgbClr val="FFFF00"/>
                </a:solidFill>
              </a:rPr>
              <a:t>setiap</a:t>
            </a:r>
            <a:r>
              <a:rPr lang="en-US" dirty="0">
                <a:solidFill>
                  <a:srgbClr val="FFFF00"/>
                </a:solidFill>
              </a:rPr>
              <a:t> 200 M2 </a:t>
            </a:r>
            <a:r>
              <a:rPr lang="en-US" dirty="0" err="1">
                <a:solidFill>
                  <a:srgbClr val="FFFF00"/>
                </a:solidFill>
              </a:rPr>
              <a:t>ruang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simpan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arsip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dengan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ketinggian</a:t>
            </a:r>
            <a:r>
              <a:rPr lang="en-US" dirty="0">
                <a:solidFill>
                  <a:srgbClr val="FFFF00"/>
                </a:solidFill>
              </a:rPr>
              <a:t> 260 cm </a:t>
            </a:r>
            <a:r>
              <a:rPr lang="en-US" dirty="0" err="1">
                <a:solidFill>
                  <a:srgbClr val="FFFF00"/>
                </a:solidFill>
              </a:rPr>
              <a:t>dapat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menyimpan</a:t>
            </a:r>
            <a:r>
              <a:rPr lang="en-US" dirty="0">
                <a:solidFill>
                  <a:srgbClr val="FFFF00"/>
                </a:solidFill>
              </a:rPr>
              <a:t> 1.000 meter linear </a:t>
            </a:r>
            <a:r>
              <a:rPr lang="en-US" dirty="0" err="1">
                <a:solidFill>
                  <a:srgbClr val="FFFF00"/>
                </a:solidFill>
              </a:rPr>
              <a:t>arsip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dengan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menggunakan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rak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konvensional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err="1">
                <a:solidFill>
                  <a:srgbClr val="FFFF00"/>
                </a:solidFill>
              </a:rPr>
              <a:t>rak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statis</a:t>
            </a:r>
            <a:r>
              <a:rPr lang="en-US" dirty="0">
                <a:solidFill>
                  <a:srgbClr val="FFFF00"/>
                </a:solidFill>
              </a:rPr>
              <a:t>, stationary stacks).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00"/>
                </a:solidFill>
              </a:rPr>
              <a:t>Penyimpanan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dengan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rak</a:t>
            </a:r>
            <a:r>
              <a:rPr lang="en-US" dirty="0">
                <a:solidFill>
                  <a:srgbClr val="FFFF00"/>
                </a:solidFill>
              </a:rPr>
              <a:t> yang </a:t>
            </a:r>
            <a:r>
              <a:rPr lang="en-US" dirty="0" err="1">
                <a:solidFill>
                  <a:srgbClr val="FFFF00"/>
                </a:solidFill>
              </a:rPr>
              <a:t>padat</a:t>
            </a:r>
            <a:r>
              <a:rPr lang="en-US" dirty="0">
                <a:solidFill>
                  <a:srgbClr val="FFFF00"/>
                </a:solidFill>
              </a:rPr>
              <a:t> (compact shelfing, roll </a:t>
            </a:r>
            <a:r>
              <a:rPr lang="en-US" dirty="0" err="1">
                <a:solidFill>
                  <a:srgbClr val="FFFF00"/>
                </a:solidFill>
              </a:rPr>
              <a:t>o’pact</a:t>
            </a:r>
            <a:r>
              <a:rPr lang="en-US" dirty="0">
                <a:solidFill>
                  <a:srgbClr val="FFFF00"/>
                </a:solidFill>
              </a:rPr>
              <a:t>, mobile stacks, </a:t>
            </a:r>
            <a:r>
              <a:rPr lang="en-US" dirty="0" err="1">
                <a:solidFill>
                  <a:srgbClr val="FFFF00"/>
                </a:solidFill>
              </a:rPr>
              <a:t>rak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bergerak</a:t>
            </a:r>
            <a:r>
              <a:rPr lang="en-US" dirty="0">
                <a:solidFill>
                  <a:srgbClr val="FFFF00"/>
                </a:solidFill>
              </a:rPr>
              <a:t>) </a:t>
            </a:r>
            <a:r>
              <a:rPr lang="en-US" dirty="0" err="1">
                <a:solidFill>
                  <a:srgbClr val="FFFF00"/>
                </a:solidFill>
              </a:rPr>
              <a:t>dapat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menyimpan</a:t>
            </a:r>
            <a:r>
              <a:rPr lang="en-US" dirty="0">
                <a:solidFill>
                  <a:srgbClr val="FFFF00"/>
                </a:solidFill>
              </a:rPr>
              <a:t> 1.800 meter linear </a:t>
            </a:r>
            <a:r>
              <a:rPr lang="en-US" dirty="0" err="1">
                <a:solidFill>
                  <a:srgbClr val="FFFF00"/>
                </a:solidFill>
              </a:rPr>
              <a:t>arsip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3F472C42-0833-459A-99DC-31E887366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46" y="3000777"/>
            <a:ext cx="5672435" cy="3101285"/>
          </a:xfrm>
          <a:prstGeom prst="rect">
            <a:avLst/>
          </a:prstGeom>
        </p:spPr>
      </p:pic>
      <p:pic>
        <p:nvPicPr>
          <p:cNvPr id="5" name="Picture 4">
            <a:hlinkClick r:id="rId4" action="ppaction://hlinkfile"/>
            <a:extLst>
              <a:ext uri="{FF2B5EF4-FFF2-40B4-BE49-F238E27FC236}">
                <a16:creationId xmlns:a16="http://schemas.microsoft.com/office/drawing/2014/main" id="{597CB5D7-33DB-4102-9522-59699FB2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381" y="2902325"/>
            <a:ext cx="3687651" cy="36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73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>
                <a:solidFill>
                  <a:srgbClr val="FFFF00"/>
                </a:solidFill>
              </a:rPr>
              <a:t>Cover)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6" y="1970468"/>
            <a:ext cx="102258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FF00"/>
                </a:solidFill>
              </a:rPr>
              <a:t>Gunakan</a:t>
            </a:r>
            <a:r>
              <a:rPr lang="en-US" sz="3600" dirty="0">
                <a:solidFill>
                  <a:srgbClr val="FFFF00"/>
                </a:solidFill>
              </a:rPr>
              <a:t> cover </a:t>
            </a:r>
            <a:r>
              <a:rPr lang="en-US" sz="3600" dirty="0" err="1">
                <a:solidFill>
                  <a:srgbClr val="FFFF00"/>
                </a:solidFill>
              </a:rPr>
              <a:t>boks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arsip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kebutuhan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disesuaikan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dengan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ukuran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arsip</a:t>
            </a:r>
            <a:r>
              <a:rPr lang="en-US" sz="36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Cover Boks </a:t>
            </a:r>
            <a:r>
              <a:rPr lang="en-US" sz="3600" dirty="0" err="1">
                <a:solidFill>
                  <a:srgbClr val="FFFF00"/>
                </a:solidFill>
              </a:rPr>
              <a:t>dibuat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dari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bahan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>
                <a:solidFill>
                  <a:srgbClr val="FFFF00"/>
                </a:solidFill>
              </a:rPr>
              <a:t>kertas </a:t>
            </a:r>
            <a:r>
              <a:rPr lang="en-US" sz="3600" dirty="0" err="1">
                <a:solidFill>
                  <a:srgbClr val="FFFF00"/>
                </a:solidFill>
              </a:rPr>
              <a:t>tebal</a:t>
            </a:r>
            <a:r>
              <a:rPr lang="en-US" sz="3600" dirty="0">
                <a:solidFill>
                  <a:srgbClr val="FFFF00"/>
                </a:solidFill>
              </a:rPr>
              <a:t> dan </a:t>
            </a:r>
            <a:r>
              <a:rPr lang="en-US" sz="3600" dirty="0" err="1">
                <a:solidFill>
                  <a:srgbClr val="FFFF00"/>
                </a:solidFill>
              </a:rPr>
              <a:t>memiliki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lubang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sirkulasi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udara</a:t>
            </a:r>
            <a:r>
              <a:rPr lang="en-US" sz="3600" dirty="0">
                <a:solidFill>
                  <a:srgbClr val="FFFF00"/>
                </a:solidFill>
              </a:rPr>
              <a:t>, </a:t>
            </a:r>
            <a:r>
              <a:rPr lang="en-US" sz="3600" dirty="0" err="1">
                <a:solidFill>
                  <a:srgbClr val="FFFF00"/>
                </a:solidFill>
              </a:rPr>
              <a:t>memiliki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penutup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untuk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menjamin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kebersihan</a:t>
            </a:r>
            <a:r>
              <a:rPr lang="en-US" sz="36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FFFF00"/>
                </a:solidFill>
              </a:rPr>
              <a:t>Hindari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penggunaan</a:t>
            </a:r>
            <a:r>
              <a:rPr lang="en-US" sz="3600" dirty="0">
                <a:solidFill>
                  <a:srgbClr val="FFFF00"/>
                </a:solidFill>
              </a:rPr>
              <a:t> Cover </a:t>
            </a:r>
            <a:r>
              <a:rPr lang="en-US" sz="3600" dirty="0" err="1">
                <a:solidFill>
                  <a:srgbClr val="FFFF00"/>
                </a:solidFill>
              </a:rPr>
              <a:t>boks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dari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bahan</a:t>
            </a:r>
            <a:r>
              <a:rPr lang="en-US" sz="3600" dirty="0">
                <a:solidFill>
                  <a:srgbClr val="FFFF00"/>
                </a:solidFill>
              </a:rPr>
              <a:t> plastic </a:t>
            </a:r>
            <a:r>
              <a:rPr lang="en-US" sz="3600" dirty="0" err="1">
                <a:solidFill>
                  <a:srgbClr val="FFFF00"/>
                </a:solidFill>
              </a:rPr>
              <a:t>karena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menyebabkan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err="1">
                <a:solidFill>
                  <a:srgbClr val="FFFF00"/>
                </a:solidFill>
              </a:rPr>
              <a:t>lembab</a:t>
            </a:r>
            <a:r>
              <a:rPr lang="en-US" sz="3600" dirty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5434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>
                <a:solidFill>
                  <a:srgbClr val="FFFF00"/>
                </a:solidFill>
              </a:rPr>
              <a:t>Cover)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8113B-FC37-4BCE-9710-4C8DB170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895" y="1416677"/>
            <a:ext cx="8539363" cy="48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50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>
                <a:solidFill>
                  <a:srgbClr val="FFFF00"/>
                </a:solidFill>
              </a:rPr>
              <a:t>Cover)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597A4-6EB0-4A29-B429-D5F70004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14" y="1587534"/>
            <a:ext cx="8877456" cy="49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15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>
                <a:solidFill>
                  <a:srgbClr val="FFFF00"/>
                </a:solidFill>
              </a:rPr>
              <a:t>Beban </a:t>
            </a:r>
            <a:r>
              <a:rPr lang="en-US" b="1" dirty="0" err="1">
                <a:solidFill>
                  <a:srgbClr val="FFFF00"/>
                </a:solidFill>
              </a:rPr>
              <a:t>Muatan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7" y="1416677"/>
            <a:ext cx="102258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00"/>
                </a:solidFill>
              </a:rPr>
              <a:t>Satuan</a:t>
            </a:r>
            <a:r>
              <a:rPr lang="en-US" sz="2800" dirty="0">
                <a:solidFill>
                  <a:srgbClr val="FFFF00"/>
                </a:solidFill>
              </a:rPr>
              <a:t> volume </a:t>
            </a:r>
            <a:r>
              <a:rPr lang="en-US" sz="2800" dirty="0" err="1">
                <a:solidFill>
                  <a:srgbClr val="FFFF00"/>
                </a:solidFill>
              </a:rPr>
              <a:t>arsip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adalah</a:t>
            </a:r>
            <a:r>
              <a:rPr lang="en-US" sz="2800" dirty="0">
                <a:solidFill>
                  <a:srgbClr val="FFFF00"/>
                </a:solidFill>
              </a:rPr>
              <a:t> meter linear (ML’)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1 Meter Linear (ML’) </a:t>
            </a:r>
            <a:r>
              <a:rPr lang="en-US" sz="2800" dirty="0" err="1">
                <a:solidFill>
                  <a:srgbClr val="FFFF00"/>
                </a:solidFill>
              </a:rPr>
              <a:t>arsip</a:t>
            </a:r>
            <a:r>
              <a:rPr lang="en-US" sz="2800" dirty="0">
                <a:solidFill>
                  <a:srgbClr val="FFFF00"/>
                </a:solidFill>
              </a:rPr>
              <a:t> rata-rata = 50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1 M3  </a:t>
            </a:r>
            <a:r>
              <a:rPr lang="en-US" sz="2800" dirty="0" err="1">
                <a:solidFill>
                  <a:srgbClr val="FFFF00"/>
                </a:solidFill>
              </a:rPr>
              <a:t>arsip</a:t>
            </a:r>
            <a:r>
              <a:rPr lang="en-US" sz="2800" dirty="0">
                <a:solidFill>
                  <a:srgbClr val="FFFF00"/>
                </a:solidFill>
              </a:rPr>
              <a:t> rata-rata = 600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1 M3  </a:t>
            </a:r>
            <a:r>
              <a:rPr lang="en-US" sz="2800" dirty="0" err="1">
                <a:solidFill>
                  <a:srgbClr val="FFFF00"/>
                </a:solidFill>
              </a:rPr>
              <a:t>arsip</a:t>
            </a:r>
            <a:r>
              <a:rPr lang="en-US" sz="2800" dirty="0">
                <a:solidFill>
                  <a:srgbClr val="FFFF00"/>
                </a:solidFill>
              </a:rPr>
              <a:t> = 12 meter linear (ML’) </a:t>
            </a:r>
            <a:r>
              <a:rPr lang="en-US" sz="2800" dirty="0" err="1">
                <a:solidFill>
                  <a:srgbClr val="FFFF00"/>
                </a:solidFill>
              </a:rPr>
              <a:t>arsip</a:t>
            </a:r>
            <a:endParaRPr lang="en-US" sz="28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00"/>
                </a:solidFill>
              </a:rPr>
              <a:t>Berat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beban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arsip</a:t>
            </a:r>
            <a:r>
              <a:rPr lang="en-US" sz="2800" dirty="0">
                <a:solidFill>
                  <a:srgbClr val="FFFF00"/>
                </a:solidFill>
              </a:rPr>
              <a:t> dan </a:t>
            </a:r>
            <a:r>
              <a:rPr lang="en-US" sz="2800" dirty="0" err="1">
                <a:solidFill>
                  <a:srgbClr val="FFFF00"/>
                </a:solidFill>
              </a:rPr>
              <a:t>peralatan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rak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konvensional</a:t>
            </a:r>
            <a:r>
              <a:rPr lang="en-US" sz="2800" dirty="0">
                <a:solidFill>
                  <a:srgbClr val="FFFF00"/>
                </a:solidFill>
              </a:rPr>
              <a:t> rata-rata 1.200 kg per meter </a:t>
            </a:r>
            <a:r>
              <a:rPr lang="en-US" sz="2800" dirty="0" err="1">
                <a:solidFill>
                  <a:srgbClr val="FFFF00"/>
                </a:solidFill>
              </a:rPr>
              <a:t>persegi</a:t>
            </a:r>
            <a:r>
              <a:rPr lang="en-US" sz="28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00"/>
                </a:solidFill>
              </a:rPr>
              <a:t>Berat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beban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rak</a:t>
            </a:r>
            <a:r>
              <a:rPr lang="en-US" sz="2800" dirty="0">
                <a:solidFill>
                  <a:srgbClr val="FFFF00"/>
                </a:solidFill>
              </a:rPr>
              <a:t> compact shelfing/roll </a:t>
            </a:r>
            <a:r>
              <a:rPr lang="en-US" sz="2800" dirty="0" err="1">
                <a:solidFill>
                  <a:srgbClr val="FFFF00"/>
                </a:solidFill>
              </a:rPr>
              <a:t>o’pact</a:t>
            </a:r>
            <a:r>
              <a:rPr lang="en-US" sz="2800" dirty="0">
                <a:solidFill>
                  <a:srgbClr val="FFFF00"/>
                </a:solidFill>
              </a:rPr>
              <a:t> : 2.400 kg per meter </a:t>
            </a:r>
            <a:r>
              <a:rPr lang="en-US" sz="2800" dirty="0" err="1">
                <a:solidFill>
                  <a:srgbClr val="FFFF00"/>
                </a:solidFill>
              </a:rPr>
              <a:t>persegi</a:t>
            </a:r>
            <a:r>
              <a:rPr lang="en-US" sz="2800" dirty="0">
                <a:solidFill>
                  <a:srgbClr val="FFFF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00"/>
                </a:solidFill>
              </a:rPr>
              <a:t>Apabila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ruang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simpan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arsip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seluas</a:t>
            </a:r>
            <a:r>
              <a:rPr lang="en-US" sz="2800" dirty="0">
                <a:solidFill>
                  <a:srgbClr val="FFFF00"/>
                </a:solidFill>
              </a:rPr>
              <a:t> 10 meter </a:t>
            </a:r>
            <a:r>
              <a:rPr lang="en-US" sz="2800" dirty="0" err="1">
                <a:solidFill>
                  <a:srgbClr val="FFFF00"/>
                </a:solidFill>
              </a:rPr>
              <a:t>persegi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penuh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dengan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rak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konvensional</a:t>
            </a:r>
            <a:r>
              <a:rPr lang="en-US" sz="2800" dirty="0">
                <a:solidFill>
                  <a:srgbClr val="FFFF00"/>
                </a:solidFill>
              </a:rPr>
              <a:t> dan </a:t>
            </a:r>
            <a:r>
              <a:rPr lang="en-US" sz="2800" dirty="0" err="1">
                <a:solidFill>
                  <a:srgbClr val="FFFF00"/>
                </a:solidFill>
              </a:rPr>
              <a:t>arsip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maka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berat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bebannya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mencapai</a:t>
            </a:r>
            <a:r>
              <a:rPr lang="en-US" sz="2800" dirty="0">
                <a:solidFill>
                  <a:srgbClr val="FFFF00"/>
                </a:solidFill>
              </a:rPr>
              <a:t> 1.200 kg x 10 = 12.000 kg. </a:t>
            </a:r>
            <a:r>
              <a:rPr lang="en-US" sz="2800" dirty="0" err="1">
                <a:solidFill>
                  <a:srgbClr val="FFFF00"/>
                </a:solidFill>
              </a:rPr>
              <a:t>Dengan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demikian</a:t>
            </a:r>
            <a:r>
              <a:rPr lang="en-US" sz="2800" dirty="0">
                <a:solidFill>
                  <a:srgbClr val="FFFF00"/>
                </a:solidFill>
              </a:rPr>
              <a:t>, </a:t>
            </a:r>
            <a:r>
              <a:rPr lang="en-US" sz="2800" dirty="0" err="1">
                <a:solidFill>
                  <a:srgbClr val="FFFF00"/>
                </a:solidFill>
              </a:rPr>
              <a:t>konstruksi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lantai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bangunan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harus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mampu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menahan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beban</a:t>
            </a:r>
            <a:r>
              <a:rPr lang="en-US" sz="2800" dirty="0">
                <a:solidFill>
                  <a:srgbClr val="FFFF00"/>
                </a:solidFill>
              </a:rPr>
              <a:t> minimal </a:t>
            </a:r>
            <a:r>
              <a:rPr lang="en-US" sz="2800" dirty="0" err="1">
                <a:solidFill>
                  <a:srgbClr val="FFFF00"/>
                </a:solidFill>
              </a:rPr>
              <a:t>sebanyak</a:t>
            </a:r>
            <a:r>
              <a:rPr lang="en-US" sz="2800" dirty="0">
                <a:solidFill>
                  <a:srgbClr val="FFFF00"/>
                </a:solidFill>
              </a:rPr>
              <a:t> 12.000 kg.</a:t>
            </a:r>
          </a:p>
        </p:txBody>
      </p:sp>
    </p:spTree>
    <p:extLst>
      <p:ext uri="{BB962C8B-B14F-4D97-AF65-F5344CB8AC3E}">
        <p14:creationId xmlns:p14="http://schemas.microsoft.com/office/powerpoint/2010/main" val="2575965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 err="1">
                <a:solidFill>
                  <a:srgbClr val="FFFF00"/>
                </a:solidFill>
              </a:rPr>
              <a:t>Cahaya</a:t>
            </a:r>
            <a:r>
              <a:rPr lang="en-US" b="1" dirty="0">
                <a:solidFill>
                  <a:srgbClr val="FFFF00"/>
                </a:solidFill>
              </a:rPr>
              <a:t> dan </a:t>
            </a:r>
            <a:r>
              <a:rPr lang="en-US" b="1" dirty="0" err="1">
                <a:solidFill>
                  <a:srgbClr val="FFFF00"/>
                </a:solidFill>
              </a:rPr>
              <a:t>Penerangan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6" y="2150773"/>
            <a:ext cx="102258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Cahaya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dan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penerangan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tidak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menyilaukan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,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berbayang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dan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sangat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kontras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.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Sinar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matahari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tidak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boleh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langsung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mengenai</a:t>
            </a:r>
            <a:r>
              <a:rPr lang="en-US" sz="4400" dirty="0">
                <a:solidFill>
                  <a:srgbClr val="00B0F0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arsip</a:t>
            </a:r>
            <a:endParaRPr lang="en-US" sz="4800" dirty="0">
              <a:solidFill>
                <a:srgbClr val="00B0F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17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 err="1">
                <a:solidFill>
                  <a:srgbClr val="FFFF00"/>
                </a:solidFill>
              </a:rPr>
              <a:t>Keamanan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6" y="1700012"/>
            <a:ext cx="102258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fire alarm </a:t>
            </a:r>
            <a:r>
              <a:rPr lang="en-US" sz="2800" dirty="0" err="1">
                <a:solidFill>
                  <a:srgbClr val="FFFF00"/>
                </a:solidFill>
              </a:rPr>
              <a:t>sistem</a:t>
            </a:r>
            <a:r>
              <a:rPr lang="en-US" sz="2800" dirty="0">
                <a:solidFill>
                  <a:srgbClr val="FFFF00"/>
                </a:solidFill>
              </a:rPr>
              <a:t> dan fire fight system yang </a:t>
            </a:r>
            <a:r>
              <a:rPr lang="en-US" sz="2800" dirty="0" err="1">
                <a:solidFill>
                  <a:srgbClr val="FFFF00"/>
                </a:solidFill>
              </a:rPr>
              <a:t>terkontrol</a:t>
            </a:r>
            <a:r>
              <a:rPr lang="en-US" sz="2800" dirty="0">
                <a:solidFill>
                  <a:srgbClr val="FFFF00"/>
                </a:solidFill>
              </a:rPr>
              <a:t>/monitor </a:t>
            </a:r>
            <a:r>
              <a:rPr lang="en-US" sz="2800" dirty="0" err="1">
                <a:solidFill>
                  <a:srgbClr val="FFFF00"/>
                </a:solidFill>
              </a:rPr>
              <a:t>melalui</a:t>
            </a:r>
            <a:r>
              <a:rPr lang="en-US" sz="2800" dirty="0">
                <a:solidFill>
                  <a:srgbClr val="FFFF00"/>
                </a:solidFill>
              </a:rPr>
              <a:t>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00"/>
                </a:solidFill>
              </a:rPr>
              <a:t>Biometrik</a:t>
            </a:r>
            <a:r>
              <a:rPr lang="en-US" sz="2800" dirty="0">
                <a:solidFill>
                  <a:srgbClr val="FFFF00"/>
                </a:solidFill>
              </a:rPr>
              <a:t> door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00"/>
                </a:solidFill>
              </a:rPr>
              <a:t>Kartu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dengan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QRCode</a:t>
            </a:r>
            <a:r>
              <a:rPr lang="en-US" sz="2800" dirty="0">
                <a:solidFill>
                  <a:srgbClr val="FFFF00"/>
                </a:solidFill>
              </a:rPr>
              <a:t> (</a:t>
            </a:r>
            <a:r>
              <a:rPr lang="en-US" sz="2800" dirty="0" err="1">
                <a:solidFill>
                  <a:srgbClr val="FFFF00"/>
                </a:solidFill>
              </a:rPr>
              <a:t>dibuat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2 access layer </a:t>
            </a:r>
            <a:r>
              <a:rPr lang="en-US" sz="2800" dirty="0" err="1">
                <a:solidFill>
                  <a:srgbClr val="FFFF00"/>
                </a:solidFill>
              </a:rPr>
              <a:t>Pintu</a:t>
            </a:r>
            <a:r>
              <a:rPr lang="en-US" sz="2800" dirty="0">
                <a:solidFill>
                  <a:srgbClr val="FFFF00"/>
                </a:solidFill>
              </a:rPr>
              <a:t> 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2800" dirty="0">
                <a:solidFill>
                  <a:srgbClr val="FFFF00"/>
                </a:solidFill>
              </a:rPr>
              <a:t>. </a:t>
            </a:r>
            <a:r>
              <a:rPr lang="en-US" sz="2800" dirty="0" err="1">
                <a:solidFill>
                  <a:srgbClr val="FFFF00"/>
                </a:solidFill>
              </a:rPr>
              <a:t>Pintu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masuk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luar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dengan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akses</a:t>
            </a:r>
            <a:r>
              <a:rPr lang="en-US" sz="2800" dirty="0">
                <a:solidFill>
                  <a:srgbClr val="FFFF00"/>
                </a:solidFill>
              </a:rPr>
              <a:t> biometric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2800" dirty="0">
                <a:solidFill>
                  <a:srgbClr val="FFFF00"/>
                </a:solidFill>
              </a:rPr>
              <a:t>. </a:t>
            </a:r>
            <a:r>
              <a:rPr lang="en-US" sz="2800" dirty="0" err="1">
                <a:solidFill>
                  <a:srgbClr val="FFFF00"/>
                </a:solidFill>
              </a:rPr>
              <a:t>Pintu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masuk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utama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dengan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kadar</a:t>
            </a:r>
            <a:r>
              <a:rPr lang="en-US" sz="2800" dirty="0">
                <a:solidFill>
                  <a:srgbClr val="FFFF00"/>
                </a:solidFill>
              </a:rPr>
              <a:t> oxygen </a:t>
            </a:r>
            <a:r>
              <a:rPr lang="en-US" sz="2800" dirty="0" err="1">
                <a:solidFill>
                  <a:srgbClr val="FFFF00"/>
                </a:solidFill>
              </a:rPr>
              <a:t>terkontrol</a:t>
            </a:r>
            <a:endParaRPr lang="en-US" sz="28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00"/>
                </a:solidFill>
              </a:rPr>
              <a:t>tabung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pemadam</a:t>
            </a:r>
            <a:r>
              <a:rPr lang="en-US" sz="2800" dirty="0">
                <a:solidFill>
                  <a:srgbClr val="FFFF00"/>
                </a:solidFill>
              </a:rPr>
              <a:t>/smoke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00"/>
                </a:solidFill>
              </a:rPr>
              <a:t>Hidran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dalam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gedung</a:t>
            </a:r>
            <a:r>
              <a:rPr lang="en-US" sz="2800" dirty="0">
                <a:solidFill>
                  <a:srgbClr val="FFFF00"/>
                </a:solidFill>
              </a:rPr>
              <a:t> dan </a:t>
            </a:r>
            <a:r>
              <a:rPr lang="en-US" sz="2800" dirty="0" err="1">
                <a:solidFill>
                  <a:srgbClr val="FFFF00"/>
                </a:solidFill>
              </a:rPr>
              <a:t>luar</a:t>
            </a:r>
            <a:r>
              <a:rPr lang="en-US" sz="2800" dirty="0">
                <a:solidFill>
                  <a:srgbClr val="FFFF00"/>
                </a:solidFill>
              </a:rPr>
              <a:t> Gedung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Hygrometer / temperature / Oxygen Monitor </a:t>
            </a:r>
            <a:r>
              <a:rPr lang="en-US" sz="2800" dirty="0" err="1">
                <a:solidFill>
                  <a:srgbClr val="FFFF00"/>
                </a:solidFill>
              </a:rPr>
              <a:t>dalam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ruangan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767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b="1" dirty="0" err="1">
                <a:solidFill>
                  <a:srgbClr val="FFFF00"/>
                </a:solidFill>
              </a:rPr>
              <a:t>Keamanan</a:t>
            </a:r>
            <a:r>
              <a:rPr lang="en-US" b="1" dirty="0">
                <a:solidFill>
                  <a:srgbClr val="FFFF00"/>
                </a:solidFill>
              </a:rPr>
              <a:t> - </a:t>
            </a:r>
            <a:r>
              <a:rPr lang="en-US" b="1" dirty="0" err="1">
                <a:solidFill>
                  <a:srgbClr val="00B0F0"/>
                </a:solidFill>
              </a:rPr>
              <a:t>Biometrik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6" y="1970468"/>
            <a:ext cx="10225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00"/>
                </a:solidFill>
              </a:rPr>
              <a:t>sidik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err="1">
                <a:solidFill>
                  <a:srgbClr val="FFFF00"/>
                </a:solidFill>
              </a:rPr>
              <a:t>jari</a:t>
            </a:r>
            <a:endParaRPr lang="en-US" sz="24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face scan recognize (prototype)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D7932-3D0E-4BCD-858C-EE3652554210}"/>
              </a:ext>
            </a:extLst>
          </p:cNvPr>
          <p:cNvSpPr txBox="1"/>
          <p:nvPr/>
        </p:nvSpPr>
        <p:spPr>
          <a:xfrm>
            <a:off x="4435697" y="3209852"/>
            <a:ext cx="33206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FF00"/>
                </a:solidFill>
                <a:latin typeface="Bahnschrift Light" panose="020B0502040204020203" pitchFamily="34" charset="0"/>
              </a:rPr>
              <a:t>“</a:t>
            </a:r>
            <a:r>
              <a:rPr lang="en-US" sz="66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aiLock</a:t>
            </a:r>
            <a:r>
              <a:rPr lang="en-US" sz="6600" dirty="0">
                <a:solidFill>
                  <a:srgbClr val="FFFF00"/>
                </a:solidFill>
                <a:latin typeface="Bahnschrift Light" panose="020B0502040204020203" pitchFamily="34" charset="0"/>
              </a:rPr>
              <a:t>”</a:t>
            </a: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CD34D3A5-5149-4EAA-AD47-D8FDEF1C6082}"/>
              </a:ext>
            </a:extLst>
          </p:cNvPr>
          <p:cNvSpPr/>
          <p:nvPr/>
        </p:nvSpPr>
        <p:spPr>
          <a:xfrm>
            <a:off x="3421489" y="5347616"/>
            <a:ext cx="412124" cy="425003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A4913-E6AF-43D2-8771-CEE16D412BF0}"/>
              </a:ext>
            </a:extLst>
          </p:cNvPr>
          <p:cNvSpPr txBox="1"/>
          <p:nvPr/>
        </p:nvSpPr>
        <p:spPr>
          <a:xfrm>
            <a:off x="8431339" y="5047530"/>
            <a:ext cx="2292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aiLock</a:t>
            </a:r>
            <a:endParaRPr lang="en-US" sz="4400" dirty="0">
              <a:solidFill>
                <a:srgbClr val="00B0F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A4B10-3E4E-4522-BE30-EE17E7FD8B7F}"/>
              </a:ext>
            </a:extLst>
          </p:cNvPr>
          <p:cNvSpPr txBox="1"/>
          <p:nvPr/>
        </p:nvSpPr>
        <p:spPr>
          <a:xfrm>
            <a:off x="4202841" y="5279208"/>
            <a:ext cx="3320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Bahnschrift Light" panose="020B0502040204020203" pitchFamily="34" charset="0"/>
              </a:rPr>
              <a:t>OCV Programming</a:t>
            </a: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99F8DDCE-531B-44F7-9A58-2CC1C3C3DBE7}"/>
              </a:ext>
            </a:extLst>
          </p:cNvPr>
          <p:cNvSpPr/>
          <p:nvPr/>
        </p:nvSpPr>
        <p:spPr>
          <a:xfrm>
            <a:off x="7523447" y="5347616"/>
            <a:ext cx="547316" cy="425003"/>
          </a:xfrm>
          <a:prstGeom prst="mathEqua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E879D6-77C2-4532-A9C6-380E9A5B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22" y="4536789"/>
            <a:ext cx="1790921" cy="17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112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8" y="254836"/>
            <a:ext cx="11676184" cy="647113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2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2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2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2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sz="3600" b="1" dirty="0" err="1">
                <a:solidFill>
                  <a:srgbClr val="FFFF00"/>
                </a:solidFill>
              </a:rPr>
              <a:t>Keamanan</a:t>
            </a:r>
            <a:r>
              <a:rPr lang="en-US" sz="3600" b="1" dirty="0">
                <a:solidFill>
                  <a:srgbClr val="FFFF00"/>
                </a:solidFill>
              </a:rPr>
              <a:t> - </a:t>
            </a:r>
            <a:r>
              <a:rPr lang="en-US" sz="3600" b="1" dirty="0" err="1">
                <a:solidFill>
                  <a:srgbClr val="FFFF00"/>
                </a:solidFill>
              </a:rPr>
              <a:t>Biometrik</a:t>
            </a:r>
            <a:r>
              <a:rPr lang="en-US" sz="3600" b="1" dirty="0">
                <a:solidFill>
                  <a:srgbClr val="FFFF00"/>
                </a:solidFill>
              </a:rPr>
              <a:t>)</a:t>
            </a:r>
            <a:endParaRPr lang="en-US" sz="2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C869B-3E68-4302-BB2B-6DAB1645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53" y="901949"/>
            <a:ext cx="9078645" cy="57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9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8" y="254836"/>
            <a:ext cx="11676184" cy="647113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2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2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2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2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2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Bahnschrift Light" panose="020B0502040204020203" pitchFamily="34" charset="0"/>
              </a:rPr>
              <a:t>(</a:t>
            </a:r>
            <a:r>
              <a:rPr lang="en-US" sz="3600" b="1" dirty="0" err="1">
                <a:solidFill>
                  <a:srgbClr val="FFFF00"/>
                </a:solidFill>
              </a:rPr>
              <a:t>Keamanan</a:t>
            </a:r>
            <a:r>
              <a:rPr lang="en-US" sz="3600" b="1" dirty="0">
                <a:solidFill>
                  <a:srgbClr val="FFFF00"/>
                </a:solidFill>
              </a:rPr>
              <a:t> - </a:t>
            </a:r>
            <a:r>
              <a:rPr lang="en-US" sz="3600" b="1" dirty="0" err="1">
                <a:solidFill>
                  <a:srgbClr val="FFFF00"/>
                </a:solidFill>
              </a:rPr>
              <a:t>QRCode</a:t>
            </a:r>
            <a:r>
              <a:rPr lang="en-US" sz="3600" b="1" dirty="0">
                <a:solidFill>
                  <a:srgbClr val="FFFF00"/>
                </a:solidFill>
              </a:rPr>
              <a:t>)</a:t>
            </a:r>
            <a:endParaRPr lang="en-US" sz="2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32CB6-51B1-423B-B0F3-1C0701A9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19" y="1362661"/>
            <a:ext cx="3904762" cy="5085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06211-2759-4494-A42D-D534EEB7B123}"/>
              </a:ext>
            </a:extLst>
          </p:cNvPr>
          <p:cNvSpPr txBox="1"/>
          <p:nvPr/>
        </p:nvSpPr>
        <p:spPr>
          <a:xfrm>
            <a:off x="5718219" y="947639"/>
            <a:ext cx="112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6275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613028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351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(germs/bacteria/pest control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4E64E-9163-4F22-A0B2-9D422CFE2598}"/>
              </a:ext>
            </a:extLst>
          </p:cNvPr>
          <p:cNvSpPr txBox="1"/>
          <p:nvPr/>
        </p:nvSpPr>
        <p:spPr>
          <a:xfrm>
            <a:off x="983086" y="1693676"/>
            <a:ext cx="4301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Bahnschrift Light" panose="020B0502040204020203" pitchFamily="34" charset="0"/>
              </a:rPr>
              <a:t>- Pest control </a:t>
            </a:r>
            <a:r>
              <a:rPr lang="en-US" sz="3200" b="1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berkala</a:t>
            </a:r>
            <a:endParaRPr lang="en-US" sz="3200" b="1" dirty="0">
              <a:solidFill>
                <a:srgbClr val="00B0F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1CC71-94D2-4710-96DA-5F550E6B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602" y="2278451"/>
            <a:ext cx="7768134" cy="42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44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(germs/bacteria/pest control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4E64E-9163-4F22-A0B2-9D422CFE2598}"/>
              </a:ext>
            </a:extLst>
          </p:cNvPr>
          <p:cNvSpPr txBox="1"/>
          <p:nvPr/>
        </p:nvSpPr>
        <p:spPr>
          <a:xfrm>
            <a:off x="983086" y="1693676"/>
            <a:ext cx="4301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Bahnschrift Light" panose="020B0502040204020203" pitchFamily="34" charset="0"/>
              </a:rPr>
              <a:t>- Pest control </a:t>
            </a:r>
            <a:r>
              <a:rPr lang="en-US" sz="3200" b="1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berkala</a:t>
            </a:r>
            <a:endParaRPr lang="en-US" sz="3200" b="1" dirty="0">
              <a:solidFill>
                <a:srgbClr val="00B0F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B223E-BA42-4162-9056-BDF2E585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08" y="2398163"/>
            <a:ext cx="7580182" cy="41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55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(germs/bacteria/pest control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56115-4F45-43F3-95E4-3F2625CA4918}"/>
              </a:ext>
            </a:extLst>
          </p:cNvPr>
          <p:cNvSpPr txBox="1"/>
          <p:nvPr/>
        </p:nvSpPr>
        <p:spPr>
          <a:xfrm>
            <a:off x="983086" y="2551016"/>
            <a:ext cx="109510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400" dirty="0">
                <a:solidFill>
                  <a:srgbClr val="FFFF00"/>
                </a:solidFill>
              </a:rPr>
              <a:t>Persentase penurunan Angka Kuman dengan variasi jarak </a:t>
            </a:r>
            <a:r>
              <a:rPr lang="en-US" sz="2400" dirty="0" err="1">
                <a:solidFill>
                  <a:srgbClr val="FFFF00"/>
                </a:solidFill>
              </a:rPr>
              <a:t>Sinar</a:t>
            </a:r>
            <a:r>
              <a:rPr lang="en-US" sz="2400" dirty="0">
                <a:solidFill>
                  <a:srgbClr val="FFFF00"/>
                </a:solidFill>
              </a:rPr>
              <a:t> UV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Panjang </a:t>
            </a:r>
            <a:r>
              <a:rPr lang="en-US" sz="2400" dirty="0" err="1">
                <a:solidFill>
                  <a:srgbClr val="FFFF00"/>
                </a:solidFill>
              </a:rPr>
              <a:t>Gelombang</a:t>
            </a:r>
            <a:r>
              <a:rPr lang="en-US" sz="2400" dirty="0">
                <a:solidFill>
                  <a:srgbClr val="FFFF00"/>
                </a:solidFill>
              </a:rPr>
              <a:t> UV </a:t>
            </a:r>
            <a:r>
              <a:rPr lang="en-US" sz="2400" i="1" u="sng" dirty="0">
                <a:solidFill>
                  <a:srgbClr val="FFFF00"/>
                </a:solidFill>
              </a:rPr>
              <a:t>100-400 nm</a:t>
            </a:r>
            <a:r>
              <a:rPr lang="en-US" sz="2400" dirty="0">
                <a:solidFill>
                  <a:srgbClr val="FFFF00"/>
                </a:solidFill>
              </a:rPr>
              <a:t>:	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Jarak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5cm = 97,62%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 err="1">
                <a:solidFill>
                  <a:srgbClr val="00B050"/>
                </a:solidFill>
              </a:rPr>
              <a:t>Jarak</a:t>
            </a:r>
            <a:r>
              <a:rPr lang="en-US" sz="2400" dirty="0">
                <a:solidFill>
                  <a:srgbClr val="00B050"/>
                </a:solidFill>
              </a:rPr>
              <a:t> 10 cm = 92,15%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 err="1">
                <a:solidFill>
                  <a:schemeClr val="accent2"/>
                </a:solidFill>
              </a:rPr>
              <a:t>Jarak</a:t>
            </a:r>
            <a:r>
              <a:rPr lang="en-US" sz="2400" dirty="0">
                <a:solidFill>
                  <a:schemeClr val="accent2"/>
                </a:solidFill>
              </a:rPr>
              <a:t> 15 cm = 80,30%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solidFill>
                  <a:srgbClr val="FFFF00"/>
                </a:solidFill>
              </a:rPr>
              <a:t>Panjang </a:t>
            </a:r>
            <a:r>
              <a:rPr lang="en-US" sz="2400" dirty="0" err="1">
                <a:solidFill>
                  <a:srgbClr val="FFFF00"/>
                </a:solidFill>
              </a:rPr>
              <a:t>Gelombang</a:t>
            </a:r>
            <a:r>
              <a:rPr lang="en-US" sz="2400" dirty="0">
                <a:solidFill>
                  <a:srgbClr val="FFFF00"/>
                </a:solidFill>
              </a:rPr>
              <a:t> UV </a:t>
            </a:r>
            <a:r>
              <a:rPr lang="en-US" sz="2400" i="1" u="sng" dirty="0">
                <a:solidFill>
                  <a:srgbClr val="FFFF00"/>
                </a:solidFill>
              </a:rPr>
              <a:t>253 nm</a:t>
            </a:r>
            <a:r>
              <a:rPr lang="en-US" sz="2400" dirty="0">
                <a:solidFill>
                  <a:srgbClr val="FFFF00"/>
                </a:solidFill>
              </a:rPr>
              <a:t> (</a:t>
            </a:r>
            <a:r>
              <a:rPr lang="en-US" sz="2400" dirty="0" err="1">
                <a:solidFill>
                  <a:srgbClr val="FFFF00"/>
                </a:solidFill>
              </a:rPr>
              <a:t>selama</a:t>
            </a:r>
            <a:r>
              <a:rPr lang="en-US" sz="2400" dirty="0">
                <a:solidFill>
                  <a:srgbClr val="FFFF00"/>
                </a:solidFill>
              </a:rPr>
              <a:t> 5 – 10 </a:t>
            </a:r>
            <a:r>
              <a:rPr lang="en-US" sz="2400" dirty="0" err="1">
                <a:solidFill>
                  <a:srgbClr val="FFFF00"/>
                </a:solidFill>
              </a:rPr>
              <a:t>menit</a:t>
            </a:r>
            <a:r>
              <a:rPr lang="en-US" sz="2400" dirty="0">
                <a:solidFill>
                  <a:srgbClr val="FFFF00"/>
                </a:solidFill>
              </a:rPr>
              <a:t>): </a:t>
            </a:r>
            <a:r>
              <a:rPr lang="en-US" sz="2400" dirty="0" err="1">
                <a:solidFill>
                  <a:srgbClr val="FFFF00"/>
                </a:solidFill>
              </a:rPr>
              <a:t>Jarak</a:t>
            </a:r>
            <a:r>
              <a:rPr lang="en-US" sz="2400" dirty="0">
                <a:solidFill>
                  <a:srgbClr val="FFFF00"/>
                </a:solidFill>
              </a:rPr>
              <a:t> 5cm = </a:t>
            </a:r>
            <a:r>
              <a:rPr lang="en-US" sz="2400" dirty="0">
                <a:solidFill>
                  <a:schemeClr val="bg1"/>
                </a:solidFill>
                <a:highlight>
                  <a:srgbClr val="FF0000"/>
                </a:highlight>
              </a:rPr>
              <a:t>99.9%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D3ADC-3B91-4834-ACE0-7B7077CD9A86}"/>
              </a:ext>
            </a:extLst>
          </p:cNvPr>
          <p:cNvSpPr txBox="1"/>
          <p:nvPr/>
        </p:nvSpPr>
        <p:spPr>
          <a:xfrm>
            <a:off x="983087" y="1824573"/>
            <a:ext cx="472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Bahnschrift Light" panose="020B0502040204020203" pitchFamily="34" charset="0"/>
              </a:rPr>
              <a:t>- </a:t>
            </a:r>
            <a:r>
              <a:rPr lang="en-US" sz="3200" b="1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Sinar</a:t>
            </a:r>
            <a:r>
              <a:rPr lang="en-US" sz="3200" b="1" dirty="0">
                <a:solidFill>
                  <a:srgbClr val="00B0F0"/>
                </a:solidFill>
                <a:latin typeface="Bahnschrift Light" panose="020B0502040204020203" pitchFamily="34" charset="0"/>
              </a:rPr>
              <a:t> Ultra Violet (UV)</a:t>
            </a:r>
          </a:p>
        </p:txBody>
      </p:sp>
    </p:spTree>
    <p:extLst>
      <p:ext uri="{BB962C8B-B14F-4D97-AF65-F5344CB8AC3E}">
        <p14:creationId xmlns:p14="http://schemas.microsoft.com/office/powerpoint/2010/main" val="17259167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(germs/bacteria/pest control</a:t>
            </a:r>
            <a:r>
              <a:rPr lang="en-US" sz="4400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65827-8920-4055-AC59-8E16DE63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677"/>
            <a:ext cx="4627027" cy="2665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5AB78-3928-485D-A66A-E6C81DCA7AB1}"/>
              </a:ext>
            </a:extLst>
          </p:cNvPr>
          <p:cNvSpPr txBox="1"/>
          <p:nvPr/>
        </p:nvSpPr>
        <p:spPr>
          <a:xfrm>
            <a:off x="4627807" y="1554311"/>
            <a:ext cx="293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Bahnschrift Light" panose="020B0502040204020203" pitchFamily="34" charset="0"/>
              </a:rPr>
              <a:t>UV Devices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02C10-ADEA-49B7-A2FE-81306714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42" y="4143565"/>
            <a:ext cx="3596083" cy="2257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69579-156B-4DDE-860F-0844ECD4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565" y="2380979"/>
            <a:ext cx="7064893" cy="34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003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7" y="769564"/>
            <a:ext cx="11676184" cy="647113"/>
          </a:xfrm>
        </p:spPr>
        <p:txBody>
          <a:bodyPr>
            <a:normAutofit fontScale="90000"/>
          </a:bodyPr>
          <a:lstStyle/>
          <a:p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Teknologi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Ruang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Penyimpanan</a:t>
            </a:r>
            <a: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  <a:t> </a:t>
            </a:r>
            <a:r>
              <a:rPr lang="en-US" sz="4400" dirty="0" err="1">
                <a:solidFill>
                  <a:srgbClr val="10AC04"/>
                </a:solidFill>
                <a:latin typeface="Bahnschrift Light" panose="020B0502040204020203" pitchFamily="34" charset="0"/>
              </a:rPr>
              <a:t>Arsip</a:t>
            </a:r>
            <a:br>
              <a:rPr lang="en-US" sz="4400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4400" dirty="0">
                <a:solidFill>
                  <a:srgbClr val="FFFF00"/>
                </a:solidFill>
                <a:latin typeface="Bahnschrift Light" panose="020B0502040204020203" pitchFamily="34" charset="0"/>
              </a:rPr>
              <a:t>(germs/bacteria/pest control</a:t>
            </a:r>
            <a:r>
              <a:rPr lang="en-US" sz="4400" b="1" dirty="0">
                <a:solidFill>
                  <a:srgbClr val="FFFF00"/>
                </a:solidFill>
              </a:rPr>
              <a:t>)</a:t>
            </a:r>
            <a:endParaRPr lang="en-US" sz="4400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D3ADC-3B91-4834-ACE0-7B7077CD9A86}"/>
              </a:ext>
            </a:extLst>
          </p:cNvPr>
          <p:cNvSpPr txBox="1"/>
          <p:nvPr/>
        </p:nvSpPr>
        <p:spPr>
          <a:xfrm>
            <a:off x="4456091" y="1683189"/>
            <a:ext cx="3606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Bahnschrift Light" panose="020B0502040204020203" pitchFamily="34" charset="0"/>
              </a:rPr>
              <a:t>“</a:t>
            </a:r>
            <a:r>
              <a:rPr lang="en-US" sz="3200" b="1" dirty="0" err="1">
                <a:solidFill>
                  <a:srgbClr val="00B0F0"/>
                </a:solidFill>
                <a:latin typeface="Bahnschrift Light" panose="020B0502040204020203" pitchFamily="34" charset="0"/>
              </a:rPr>
              <a:t>aiScanner</a:t>
            </a:r>
            <a:r>
              <a:rPr lang="en-US" sz="3200" b="1" dirty="0">
                <a:solidFill>
                  <a:srgbClr val="00B0F0"/>
                </a:solidFill>
                <a:latin typeface="Bahnschrift Light" panose="020B0502040204020203" pitchFamily="34" charset="0"/>
              </a:rPr>
              <a:t>” plan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AC824-06B6-487C-B787-24EE242EEA49}"/>
              </a:ext>
            </a:extLst>
          </p:cNvPr>
          <p:cNvSpPr txBox="1"/>
          <p:nvPr/>
        </p:nvSpPr>
        <p:spPr>
          <a:xfrm>
            <a:off x="2137893" y="3618962"/>
            <a:ext cx="2601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FFF00"/>
                </a:solidFill>
              </a:rPr>
              <a:t>aiScanner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CA38762A-95A0-4B15-8C1A-9E0FFA144F0F}"/>
              </a:ext>
            </a:extLst>
          </p:cNvPr>
          <p:cNvSpPr/>
          <p:nvPr/>
        </p:nvSpPr>
        <p:spPr>
          <a:xfrm>
            <a:off x="5163720" y="3761295"/>
            <a:ext cx="540913" cy="546329"/>
          </a:xfrm>
          <a:prstGeom prst="mathPlus">
            <a:avLst/>
          </a:prstGeom>
          <a:solidFill>
            <a:srgbClr val="10AC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EBDDBA-94CD-421F-AC34-FD3E6051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133" y="3119252"/>
            <a:ext cx="3799802" cy="18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769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BA8E1-BB68-4C5D-8CB2-B9A778EE1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9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13DD89-15BF-49EE-BED9-F5C3D126D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424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BADC1-8955-4287-8C73-B69C15057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60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4A4C5C-BB6C-46F4-9DFE-693EBAB94559}"/>
              </a:ext>
            </a:extLst>
          </p:cNvPr>
          <p:cNvSpPr txBox="1"/>
          <p:nvPr/>
        </p:nvSpPr>
        <p:spPr>
          <a:xfrm>
            <a:off x="3606084" y="2690336"/>
            <a:ext cx="6207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Cost equipment + shipping – not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Cost software research &amp; development – not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Cost </a:t>
            </a:r>
            <a:r>
              <a:rPr lang="en-US" dirty="0" err="1">
                <a:solidFill>
                  <a:srgbClr val="FFFF00"/>
                </a:solidFill>
              </a:rPr>
              <a:t>aiscanner</a:t>
            </a:r>
            <a:r>
              <a:rPr lang="en-US" dirty="0">
                <a:solidFill>
                  <a:srgbClr val="FFFF00"/>
                </a:solidFill>
              </a:rPr>
              <a:t> tool production – not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5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0328-FF8F-438F-AA26-B695DDCDB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354" y="267287"/>
            <a:ext cx="11676184" cy="10269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10AC04"/>
                </a:solidFill>
                <a:latin typeface="Bahnschrift Light" panose="020B0502040204020203" pitchFamily="34" charset="0"/>
              </a:rPr>
              <a:t>Structure Organization</a:t>
            </a:r>
            <a:br>
              <a:rPr lang="en-US" dirty="0">
                <a:solidFill>
                  <a:srgbClr val="10AC04"/>
                </a:solidFill>
                <a:latin typeface="Bahnschrift Light" panose="020B0502040204020203" pitchFamily="34" charset="0"/>
              </a:rPr>
            </a:br>
            <a:r>
              <a:rPr lang="en-US" sz="1600" b="1" dirty="0" err="1">
                <a:solidFill>
                  <a:srgbClr val="FFFF00"/>
                </a:solidFill>
              </a:rPr>
              <a:t>Antasena</a:t>
            </a:r>
            <a:r>
              <a:rPr lang="en-US" sz="1600" b="1" dirty="0">
                <a:solidFill>
                  <a:srgbClr val="FFFF00"/>
                </a:solidFill>
              </a:rPr>
              <a:t> Metadata </a:t>
            </a:r>
            <a:r>
              <a:rPr lang="en-US" sz="1600" b="1" dirty="0" err="1">
                <a:solidFill>
                  <a:srgbClr val="FFFF00"/>
                </a:solidFill>
              </a:rPr>
              <a:t>Selasaras</a:t>
            </a:r>
            <a:endParaRPr lang="en-US" dirty="0">
              <a:solidFill>
                <a:srgbClr val="FFFF00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48BE0-B360-4D84-8CF2-63D2EBE4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37" y="1332476"/>
            <a:ext cx="7150679" cy="52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44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13203</TotalTime>
  <Words>2357</Words>
  <Application>Microsoft Office PowerPoint</Application>
  <PresentationFormat>Widescreen</PresentationFormat>
  <Paragraphs>341</Paragraphs>
  <Slides>88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Bahnschrift Light</vt:lpstr>
      <vt:lpstr>Bahnschrift SemiLight</vt:lpstr>
      <vt:lpstr>Calibri</vt:lpstr>
      <vt:lpstr>Calibri Light</vt:lpstr>
      <vt:lpstr>Times New Roman</vt:lpstr>
      <vt:lpstr>Office Theme</vt:lpstr>
      <vt:lpstr>Antasena Metadata Selaras</vt:lpstr>
      <vt:lpstr>Antasena Metadata Selaras</vt:lpstr>
      <vt:lpstr>Antasena Metadata Selaras</vt:lpstr>
      <vt:lpstr>Antasena Metadata Selaras</vt:lpstr>
      <vt:lpstr>Management ARSIP</vt:lpstr>
      <vt:lpstr>Management ARSIP</vt:lpstr>
      <vt:lpstr>Management ARSIP SOLUTION</vt:lpstr>
      <vt:lpstr>PowerPoint Presentation</vt:lpstr>
      <vt:lpstr>Structure Organization Antasena Metadata Selasaras</vt:lpstr>
      <vt:lpstr>Metadata Document Type</vt:lpstr>
      <vt:lpstr>SOFTWARE</vt:lpstr>
      <vt:lpstr>aiScanner (plan)</vt:lpstr>
      <vt:lpstr>aiScanner (plan)</vt:lpstr>
      <vt:lpstr>aiScanner (requirement process scanning)</vt:lpstr>
      <vt:lpstr>Metadata Document Type</vt:lpstr>
      <vt:lpstr>Detection Metadata Document Type Bagaimana aiscanner mengidentifikasi metadata jenis document yang lainnya selain surat ? </vt:lpstr>
      <vt:lpstr>Detection Metadata Document Type</vt:lpstr>
      <vt:lpstr>Detection Metadata Document Type (RESEARCH)</vt:lpstr>
      <vt:lpstr>Detection Metadata Document Type (solution) Bagaimana menscanning document yang jumlahnya sangat banyak dengan waktu yang tidak lama ? </vt:lpstr>
      <vt:lpstr>Contoh: Scanner High dpi</vt:lpstr>
      <vt:lpstr>jangan menggunakan scanner ini untuk arsip/document statis</vt:lpstr>
      <vt:lpstr>PowerPoint Presentation</vt:lpstr>
      <vt:lpstr>Detection Metadata Document Type (solution) Bagaimana aiscanner menscanning document yang jumlahnya sangat banyak dengan cepat dan document dengan ukuran lebih besar dari ukuran A3 ? </vt:lpstr>
      <vt:lpstr>Detection Metadata Document Type (best solution plan) Bagaimana aiscanner menscanning document yang jumlahnya sangat banyak dengan cepat dan document dengan ukuran lebih besar dari ukuran A3 ? </vt:lpstr>
      <vt:lpstr>High Speed &amp; High Quality Camera Photo</vt:lpstr>
      <vt:lpstr>PowerPoint Presentation</vt:lpstr>
      <vt:lpstr>OCR (Optical Character Recognition) </vt:lpstr>
      <vt:lpstr>PowerPoint Presentation</vt:lpstr>
      <vt:lpstr>PowerPoint Presentation</vt:lpstr>
      <vt:lpstr>SYSTEM TECHNOLOGI (Scanning Process)</vt:lpstr>
      <vt:lpstr>SYSTEM TECHNOLOGI (Indexing Process)</vt:lpstr>
      <vt:lpstr>SYSTEM TECHNOLOGI (Viewing Process)</vt:lpstr>
      <vt:lpstr>SYSTEM TECHNOLOGI (Numbering Process)</vt:lpstr>
      <vt:lpstr>SYSTEM TECHNOLOGI (Network Plan)</vt:lpstr>
      <vt:lpstr>SYSTEM TECHNOLOGI (Network Plan)</vt:lpstr>
      <vt:lpstr>SYSTEM TECHNOLOGI (Network Plan)</vt:lpstr>
      <vt:lpstr>SYSTEM TECHNOLOGI (Network Plan – Server Backup)</vt:lpstr>
      <vt:lpstr>SYSTEM TECHNOLOGI (Network Plan – Server Backup with Cloud)</vt:lpstr>
      <vt:lpstr>SYSTEM TECHNOLOGI (requirement)</vt:lpstr>
      <vt:lpstr>Next Solution (requirement)</vt:lpstr>
      <vt:lpstr>Alternative Solution  scanning document yang sangat banyak</vt:lpstr>
      <vt:lpstr>Alternative Solution  scanning document yang banyak dengan efisiensi waktu</vt:lpstr>
      <vt:lpstr>Alternative Solution  scanning document yang banyak dengan efisiensi waktu</vt:lpstr>
      <vt:lpstr>Alternative Solution  scanning document yang banyak dengan efisiensi waktu</vt:lpstr>
      <vt:lpstr>NEXT</vt:lpstr>
      <vt:lpstr>NEXT</vt:lpstr>
      <vt:lpstr>NEXT</vt:lpstr>
      <vt:lpstr>NEXT</vt:lpstr>
      <vt:lpstr>NEXT</vt:lpstr>
      <vt:lpstr>END FOR SYSTEM</vt:lpstr>
      <vt:lpstr>PowerPoint Presentation</vt:lpstr>
      <vt:lpstr>Riset &amp; Development for aiScanner</vt:lpstr>
      <vt:lpstr>TOOLS</vt:lpstr>
      <vt:lpstr>PROFESSIONAL EXPERTS</vt:lpstr>
      <vt:lpstr>PROFESSIONAL EXPERTS Antasena Metadata Selaras (First)</vt:lpstr>
      <vt:lpstr>PROFESSIONAL EXPERTS SALARY</vt:lpstr>
      <vt:lpstr>PROFESSIONAL EXPERTS SALARY perMonth</vt:lpstr>
      <vt:lpstr>PowerPoint Presentation</vt:lpstr>
      <vt:lpstr>Technologi  Ruang Penyimpanan Arsip</vt:lpstr>
      <vt:lpstr>Teknologi Ruang Penyimpanan Arsip</vt:lpstr>
      <vt:lpstr>Teknologi Ruang Penyimpanan Arsip (Suhu dan Kelembaban)</vt:lpstr>
      <vt:lpstr>Teknologi Ruang Penyimpanan Arsip (Suhu dan Kelembaban)</vt:lpstr>
      <vt:lpstr>Teknologi Ruang Penyimpanan Arsip (Suhu dan Kelembaban - Exhause - AC)</vt:lpstr>
      <vt:lpstr>Teknologi Ruang Penyimpanan Arsip (Suhu dan Kelembaban - Exhause - AC)</vt:lpstr>
      <vt:lpstr>Teknologi Ruang Penyimpanan Arsip (Suhu dan Kelembaban - Exhause - AC)</vt:lpstr>
      <vt:lpstr>Teknologi Ruang Penyimpanan Arsip (Suhu dan Kelembaban - Exhause - AC)</vt:lpstr>
      <vt:lpstr>Teknologi Ruang Penyimpanan Arsip (Suhu dan Kelembaban - Exhause - AC)</vt:lpstr>
      <vt:lpstr>Teknologi Ruang Penyimpanan Arsip (RAK)</vt:lpstr>
      <vt:lpstr>Teknologi Ruang Penyimpanan Arsip (RAK)</vt:lpstr>
      <vt:lpstr>Teknologi Ruang Penyimpanan Arsip (Kapasitas Ruang Simpan)</vt:lpstr>
      <vt:lpstr>Teknologi Ruang Penyimpanan Arsip (Cover)</vt:lpstr>
      <vt:lpstr>Teknologi Ruang Penyimpanan Arsip (Cover)</vt:lpstr>
      <vt:lpstr>Teknologi Ruang Penyimpanan Arsip (Cover)</vt:lpstr>
      <vt:lpstr>Teknologi Ruang Penyimpanan Arsip (Beban Muatan)</vt:lpstr>
      <vt:lpstr>Teknologi Ruang Penyimpanan Arsip (Cahaya dan Penerangan)</vt:lpstr>
      <vt:lpstr>Teknologi Ruang Penyimpanan Arsip (Keamanan)</vt:lpstr>
      <vt:lpstr>Teknologi Ruang Penyimpanan Arsip (Keamanan - Biometrik)</vt:lpstr>
      <vt:lpstr>Teknologi Ruang Penyimpanan Arsip (Keamanan - Biometrik)</vt:lpstr>
      <vt:lpstr>Teknologi Ruang Penyimpanan Arsip (Keamanan - QRCode)</vt:lpstr>
      <vt:lpstr>Teknologi Ruang Penyimpanan Arsip (germs/bacteria/pest control)</vt:lpstr>
      <vt:lpstr>Teknologi Ruang Penyimpanan Arsip (germs/bacteria/pest control)</vt:lpstr>
      <vt:lpstr>Teknologi Ruang Penyimpanan Arsip (germs/bacteria/pest control)</vt:lpstr>
      <vt:lpstr>Teknologi Ruang Penyimpanan Arsip (germs/bacteria/pest control)</vt:lpstr>
      <vt:lpstr>Teknologi Ruang Penyimpanan Arsip (germs/bacteria/pest control)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 Document Type</dc:title>
  <dc:creator>root</dc:creator>
  <cp:lastModifiedBy>root</cp:lastModifiedBy>
  <cp:revision>285</cp:revision>
  <dcterms:created xsi:type="dcterms:W3CDTF">2020-07-01T10:56:39Z</dcterms:created>
  <dcterms:modified xsi:type="dcterms:W3CDTF">2020-09-10T00:12:00Z</dcterms:modified>
</cp:coreProperties>
</file>